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4" r:id="rId6"/>
    <p:sldId id="260" r:id="rId7"/>
    <p:sldId id="266" r:id="rId8"/>
    <p:sldId id="265" r:id="rId9"/>
    <p:sldId id="263" r:id="rId10"/>
  </p:sldIdLst>
  <p:sldSz cx="5376863" cy="7169150" type="B5ISO"/>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2442"/>
    <a:srgbClr val="E3CB5C"/>
    <a:srgbClr val="FFFEFF"/>
    <a:srgbClr val="E7D3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5238" autoAdjust="0"/>
  </p:normalViewPr>
  <p:slideViewPr>
    <p:cSldViewPr snapToGrid="0">
      <p:cViewPr varScale="1">
        <p:scale>
          <a:sx n="60" d="100"/>
          <a:sy n="60" d="100"/>
        </p:scale>
        <p:origin x="2192" y="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ha Puri" userId="124e99b8-9c18-4bbb-86b4-48422bf32225" providerId="ADAL" clId="{6C286F19-9D92-4B28-978D-8E60E658B5A5}"/>
    <pc:docChg chg="undo custSel modSld">
      <pc:chgData name="Neha Puri" userId="124e99b8-9c18-4bbb-86b4-48422bf32225" providerId="ADAL" clId="{6C286F19-9D92-4B28-978D-8E60E658B5A5}" dt="2022-06-01T10:36:48.934" v="40" actId="20577"/>
      <pc:docMkLst>
        <pc:docMk/>
      </pc:docMkLst>
      <pc:sldChg chg="modSp mod">
        <pc:chgData name="Neha Puri" userId="124e99b8-9c18-4bbb-86b4-48422bf32225" providerId="ADAL" clId="{6C286F19-9D92-4B28-978D-8E60E658B5A5}" dt="2022-06-01T10:36:48.934" v="40" actId="20577"/>
        <pc:sldMkLst>
          <pc:docMk/>
          <pc:sldMk cId="677900190" sldId="258"/>
        </pc:sldMkLst>
        <pc:spChg chg="mod">
          <ac:chgData name="Neha Puri" userId="124e99b8-9c18-4bbb-86b4-48422bf32225" providerId="ADAL" clId="{6C286F19-9D92-4B28-978D-8E60E658B5A5}" dt="2022-06-01T10:36:48.934" v="40" actId="20577"/>
          <ac:spMkLst>
            <pc:docMk/>
            <pc:sldMk cId="677900190" sldId="258"/>
            <ac:spMk id="2" creationId="{E934A78B-85B5-40DA-B38E-CB9346DB9C98}"/>
          </ac:spMkLst>
        </pc:spChg>
        <pc:spChg chg="mod">
          <ac:chgData name="Neha Puri" userId="124e99b8-9c18-4bbb-86b4-48422bf32225" providerId="ADAL" clId="{6C286F19-9D92-4B28-978D-8E60E658B5A5}" dt="2022-06-01T10:36:39.311" v="31" actId="20577"/>
          <ac:spMkLst>
            <pc:docMk/>
            <pc:sldMk cId="677900190" sldId="258"/>
            <ac:spMk id="9" creationId="{E63FF4D9-3EC5-4F18-A9BB-F9F21795F214}"/>
          </ac:spMkLst>
        </pc:spChg>
      </pc:sldChg>
    </pc:docChg>
  </pc:docChgLst>
  <pc:docChgLst>
    <pc:chgData name="Neha Puri" userId="124e99b8-9c18-4bbb-86b4-48422bf32225" providerId="ADAL" clId="{743C60AC-7AF9-4C63-B838-E55B55A49622}"/>
    <pc:docChg chg="modSld">
      <pc:chgData name="Neha Puri" userId="124e99b8-9c18-4bbb-86b4-48422bf32225" providerId="ADAL" clId="{743C60AC-7AF9-4C63-B838-E55B55A49622}" dt="2023-01-04T12:03:11.307" v="1" actId="20577"/>
      <pc:docMkLst>
        <pc:docMk/>
      </pc:docMkLst>
      <pc:sldChg chg="modSp mod">
        <pc:chgData name="Neha Puri" userId="124e99b8-9c18-4bbb-86b4-48422bf32225" providerId="ADAL" clId="{743C60AC-7AF9-4C63-B838-E55B55A49622}" dt="2023-01-04T12:03:11.307" v="1" actId="20577"/>
        <pc:sldMkLst>
          <pc:docMk/>
          <pc:sldMk cId="677900190" sldId="258"/>
        </pc:sldMkLst>
        <pc:spChg chg="mod">
          <ac:chgData name="Neha Puri" userId="124e99b8-9c18-4bbb-86b4-48422bf32225" providerId="ADAL" clId="{743C60AC-7AF9-4C63-B838-E55B55A49622}" dt="2023-01-04T12:03:11.307" v="1" actId="20577"/>
          <ac:spMkLst>
            <pc:docMk/>
            <pc:sldMk cId="677900190" sldId="258"/>
            <ac:spMk id="9" creationId="{E63FF4D9-3EC5-4F18-A9BB-F9F21795F214}"/>
          </ac:spMkLst>
        </pc:spChg>
      </pc:sldChg>
    </pc:docChg>
  </pc:docChgLst>
  <pc:docChgLst>
    <pc:chgData name="Neha Puri" userId="124e99b8-9c18-4bbb-86b4-48422bf32225" providerId="ADAL" clId="{1FF7A9BD-8820-48B0-BAC8-0F3FBE1F5841}"/>
    <pc:docChg chg="undo custSel modSld">
      <pc:chgData name="Neha Puri" userId="124e99b8-9c18-4bbb-86b4-48422bf32225" providerId="ADAL" clId="{1FF7A9BD-8820-48B0-BAC8-0F3FBE1F5841}" dt="2022-02-08T07:23:45.818" v="290" actId="20577"/>
      <pc:docMkLst>
        <pc:docMk/>
      </pc:docMkLst>
      <pc:sldChg chg="modSp mod">
        <pc:chgData name="Neha Puri" userId="124e99b8-9c18-4bbb-86b4-48422bf32225" providerId="ADAL" clId="{1FF7A9BD-8820-48B0-BAC8-0F3FBE1F5841}" dt="2022-02-08T07:23:45.818" v="290" actId="20577"/>
        <pc:sldMkLst>
          <pc:docMk/>
          <pc:sldMk cId="677900190" sldId="258"/>
        </pc:sldMkLst>
        <pc:spChg chg="mod">
          <ac:chgData name="Neha Puri" userId="124e99b8-9c18-4bbb-86b4-48422bf32225" providerId="ADAL" clId="{1FF7A9BD-8820-48B0-BAC8-0F3FBE1F5841}" dt="2022-02-08T07:23:10.580" v="288" actId="123"/>
          <ac:spMkLst>
            <pc:docMk/>
            <pc:sldMk cId="677900190" sldId="258"/>
            <ac:spMk id="2" creationId="{E934A78B-85B5-40DA-B38E-CB9346DB9C98}"/>
          </ac:spMkLst>
        </pc:spChg>
        <pc:spChg chg="mod">
          <ac:chgData name="Neha Puri" userId="124e99b8-9c18-4bbb-86b4-48422bf32225" providerId="ADAL" clId="{1FF7A9BD-8820-48B0-BAC8-0F3FBE1F5841}" dt="2022-02-08T07:23:45.818" v="290" actId="20577"/>
          <ac:spMkLst>
            <pc:docMk/>
            <pc:sldMk cId="677900190" sldId="258"/>
            <ac:spMk id="9" creationId="{E63FF4D9-3EC5-4F18-A9BB-F9F21795F214}"/>
          </ac:spMkLst>
        </pc:spChg>
      </pc:sldChg>
    </pc:docChg>
  </pc:docChgLst>
  <pc:docChgLst>
    <pc:chgData name="Neha Puri" userId="124e99b8-9c18-4bbb-86b4-48422bf32225" providerId="ADAL" clId="{D8DDEA7B-58A9-47FE-B9E9-E5B3B2658ABF}"/>
    <pc:docChg chg="undo redo custSel addSld delSld modSld">
      <pc:chgData name="Neha Puri" userId="124e99b8-9c18-4bbb-86b4-48422bf32225" providerId="ADAL" clId="{D8DDEA7B-58A9-47FE-B9E9-E5B3B2658ABF}" dt="2023-08-07T06:54:01.560" v="510" actId="20577"/>
      <pc:docMkLst>
        <pc:docMk/>
      </pc:docMkLst>
      <pc:sldChg chg="modSp mod">
        <pc:chgData name="Neha Puri" userId="124e99b8-9c18-4bbb-86b4-48422bf32225" providerId="ADAL" clId="{D8DDEA7B-58A9-47FE-B9E9-E5B3B2658ABF}" dt="2023-08-07T06:44:51.629" v="420" actId="20577"/>
        <pc:sldMkLst>
          <pc:docMk/>
          <pc:sldMk cId="677900190" sldId="258"/>
        </pc:sldMkLst>
        <pc:spChg chg="mod">
          <ac:chgData name="Neha Puri" userId="124e99b8-9c18-4bbb-86b4-48422bf32225" providerId="ADAL" clId="{D8DDEA7B-58A9-47FE-B9E9-E5B3B2658ABF}" dt="2023-08-07T06:40:29.251" v="397" actId="20577"/>
          <ac:spMkLst>
            <pc:docMk/>
            <pc:sldMk cId="677900190" sldId="258"/>
            <ac:spMk id="2" creationId="{E934A78B-85B5-40DA-B38E-CB9346DB9C98}"/>
          </ac:spMkLst>
        </pc:spChg>
        <pc:spChg chg="mod">
          <ac:chgData name="Neha Puri" userId="124e99b8-9c18-4bbb-86b4-48422bf32225" providerId="ADAL" clId="{D8DDEA7B-58A9-47FE-B9E9-E5B3B2658ABF}" dt="2023-08-07T06:44:51.629" v="420" actId="20577"/>
          <ac:spMkLst>
            <pc:docMk/>
            <pc:sldMk cId="677900190" sldId="258"/>
            <ac:spMk id="9" creationId="{E63FF4D9-3EC5-4F18-A9BB-F9F21795F214}"/>
          </ac:spMkLst>
        </pc:spChg>
      </pc:sldChg>
      <pc:sldChg chg="modSp del mod">
        <pc:chgData name="Neha Puri" userId="124e99b8-9c18-4bbb-86b4-48422bf32225" providerId="ADAL" clId="{D8DDEA7B-58A9-47FE-B9E9-E5B3B2658ABF}" dt="2023-08-07T06:53:18.520" v="503" actId="47"/>
        <pc:sldMkLst>
          <pc:docMk/>
          <pc:sldMk cId="78363811" sldId="261"/>
        </pc:sldMkLst>
        <pc:spChg chg="mod">
          <ac:chgData name="Neha Puri" userId="124e99b8-9c18-4bbb-86b4-48422bf32225" providerId="ADAL" clId="{D8DDEA7B-58A9-47FE-B9E9-E5B3B2658ABF}" dt="2023-08-07T06:34:18.588" v="371" actId="20577"/>
          <ac:spMkLst>
            <pc:docMk/>
            <pc:sldMk cId="78363811" sldId="261"/>
            <ac:spMk id="23" creationId="{A31D41C6-A4FB-4850-841E-FA25C8F13A62}"/>
          </ac:spMkLst>
        </pc:spChg>
        <pc:spChg chg="mod">
          <ac:chgData name="Neha Puri" userId="124e99b8-9c18-4bbb-86b4-48422bf32225" providerId="ADAL" clId="{D8DDEA7B-58A9-47FE-B9E9-E5B3B2658ABF}" dt="2023-08-07T06:34:22.215" v="373" actId="20577"/>
          <ac:spMkLst>
            <pc:docMk/>
            <pc:sldMk cId="78363811" sldId="261"/>
            <ac:spMk id="28" creationId="{3528BE06-B209-4A20-AE38-B0873A5D1E8B}"/>
          </ac:spMkLst>
        </pc:spChg>
        <pc:spChg chg="mod">
          <ac:chgData name="Neha Puri" userId="124e99b8-9c18-4bbb-86b4-48422bf32225" providerId="ADAL" clId="{D8DDEA7B-58A9-47FE-B9E9-E5B3B2658ABF}" dt="2023-08-07T06:33:40.550" v="367" actId="108"/>
          <ac:spMkLst>
            <pc:docMk/>
            <pc:sldMk cId="78363811" sldId="261"/>
            <ac:spMk id="32" creationId="{B6279EA7-24FB-4957-82BC-16FF2452893E}"/>
          </ac:spMkLst>
        </pc:spChg>
      </pc:sldChg>
      <pc:sldChg chg="delSp modSp add mod">
        <pc:chgData name="Neha Puri" userId="124e99b8-9c18-4bbb-86b4-48422bf32225" providerId="ADAL" clId="{D8DDEA7B-58A9-47FE-B9E9-E5B3B2658ABF}" dt="2023-08-07T06:52:44.774" v="502" actId="6549"/>
        <pc:sldMkLst>
          <pc:docMk/>
          <pc:sldMk cId="2928003658" sldId="265"/>
        </pc:sldMkLst>
        <pc:spChg chg="mod">
          <ac:chgData name="Neha Puri" userId="124e99b8-9c18-4bbb-86b4-48422bf32225" providerId="ADAL" clId="{D8DDEA7B-58A9-47FE-B9E9-E5B3B2658ABF}" dt="2023-08-07T06:39:27.293" v="393" actId="20577"/>
          <ac:spMkLst>
            <pc:docMk/>
            <pc:sldMk cId="2928003658" sldId="265"/>
            <ac:spMk id="10" creationId="{E4A3400F-8DAB-4E81-95EE-04414C95EE5E}"/>
          </ac:spMkLst>
        </pc:spChg>
        <pc:spChg chg="del mod">
          <ac:chgData name="Neha Puri" userId="124e99b8-9c18-4bbb-86b4-48422bf32225" providerId="ADAL" clId="{D8DDEA7B-58A9-47FE-B9E9-E5B3B2658ABF}" dt="2023-08-07T06:32:08.660" v="350"/>
          <ac:spMkLst>
            <pc:docMk/>
            <pc:sldMk cId="2928003658" sldId="265"/>
            <ac:spMk id="22" creationId="{1673DDBD-0D01-4B9D-A6FA-5C5FB25AD3C7}"/>
          </ac:spMkLst>
        </pc:spChg>
        <pc:spChg chg="mod">
          <ac:chgData name="Neha Puri" userId="124e99b8-9c18-4bbb-86b4-48422bf32225" providerId="ADAL" clId="{D8DDEA7B-58A9-47FE-B9E9-E5B3B2658ABF}" dt="2023-08-07T06:52:44.774" v="502" actId="6549"/>
          <ac:spMkLst>
            <pc:docMk/>
            <pc:sldMk cId="2928003658" sldId="265"/>
            <ac:spMk id="23" creationId="{A31D41C6-A4FB-4850-841E-FA25C8F13A62}"/>
          </ac:spMkLst>
        </pc:spChg>
        <pc:spChg chg="del mod">
          <ac:chgData name="Neha Puri" userId="124e99b8-9c18-4bbb-86b4-48422bf32225" providerId="ADAL" clId="{D8DDEA7B-58A9-47FE-B9E9-E5B3B2658ABF}" dt="2023-08-07T06:50:55.447" v="487"/>
          <ac:spMkLst>
            <pc:docMk/>
            <pc:sldMk cId="2928003658" sldId="265"/>
            <ac:spMk id="24" creationId="{45532CB0-3409-4E47-97F8-636CF8B67651}"/>
          </ac:spMkLst>
        </pc:spChg>
        <pc:spChg chg="del mod">
          <ac:chgData name="Neha Puri" userId="124e99b8-9c18-4bbb-86b4-48422bf32225" providerId="ADAL" clId="{D8DDEA7B-58A9-47FE-B9E9-E5B3B2658ABF}" dt="2023-08-07T06:31:07.178" v="342"/>
          <ac:spMkLst>
            <pc:docMk/>
            <pc:sldMk cId="2928003658" sldId="265"/>
            <ac:spMk id="27" creationId="{E4661012-4388-4A5C-87C8-A03B5C08E977}"/>
          </ac:spMkLst>
        </pc:spChg>
        <pc:spChg chg="del mod">
          <ac:chgData name="Neha Puri" userId="124e99b8-9c18-4bbb-86b4-48422bf32225" providerId="ADAL" clId="{D8DDEA7B-58A9-47FE-B9E9-E5B3B2658ABF}" dt="2023-08-07T06:31:07.179" v="344"/>
          <ac:spMkLst>
            <pc:docMk/>
            <pc:sldMk cId="2928003658" sldId="265"/>
            <ac:spMk id="28" creationId="{3528BE06-B209-4A20-AE38-B0873A5D1E8B}"/>
          </ac:spMkLst>
        </pc:spChg>
        <pc:spChg chg="del mod">
          <ac:chgData name="Neha Puri" userId="124e99b8-9c18-4bbb-86b4-48422bf32225" providerId="ADAL" clId="{D8DDEA7B-58A9-47FE-B9E9-E5B3B2658ABF}" dt="2023-08-07T06:28:57.092" v="272" actId="478"/>
          <ac:spMkLst>
            <pc:docMk/>
            <pc:sldMk cId="2928003658" sldId="265"/>
            <ac:spMk id="31" creationId="{EC6A2A7C-CE8E-4E7B-9B3B-BAE640BC215E}"/>
          </ac:spMkLst>
        </pc:spChg>
        <pc:spChg chg="del mod">
          <ac:chgData name="Neha Puri" userId="124e99b8-9c18-4bbb-86b4-48422bf32225" providerId="ADAL" clId="{D8DDEA7B-58A9-47FE-B9E9-E5B3B2658ABF}" dt="2023-08-07T06:28:57.092" v="274"/>
          <ac:spMkLst>
            <pc:docMk/>
            <pc:sldMk cId="2928003658" sldId="265"/>
            <ac:spMk id="32" creationId="{B6279EA7-24FB-4957-82BC-16FF2452893E}"/>
          </ac:spMkLst>
        </pc:spChg>
        <pc:spChg chg="del mod">
          <ac:chgData name="Neha Puri" userId="124e99b8-9c18-4bbb-86b4-48422bf32225" providerId="ADAL" clId="{D8DDEA7B-58A9-47FE-B9E9-E5B3B2658ABF}" dt="2023-08-07T06:31:07.178" v="340"/>
          <ac:spMkLst>
            <pc:docMk/>
            <pc:sldMk cId="2928003658" sldId="265"/>
            <ac:spMk id="33" creationId="{310EDC25-EA3F-4675-8822-D3ABAC8EA63B}"/>
          </ac:spMkLst>
        </pc:spChg>
      </pc:sldChg>
      <pc:sldChg chg="addSp delSp modSp add mod">
        <pc:chgData name="Neha Puri" userId="124e99b8-9c18-4bbb-86b4-48422bf32225" providerId="ADAL" clId="{D8DDEA7B-58A9-47FE-B9E9-E5B3B2658ABF}" dt="2023-08-07T06:54:01.560" v="510" actId="20577"/>
        <pc:sldMkLst>
          <pc:docMk/>
          <pc:sldMk cId="73111866" sldId="266"/>
        </pc:sldMkLst>
        <pc:spChg chg="add del">
          <ac:chgData name="Neha Puri" userId="124e99b8-9c18-4bbb-86b4-48422bf32225" providerId="ADAL" clId="{D8DDEA7B-58A9-47FE-B9E9-E5B3B2658ABF}" dt="2023-08-07T06:49:32.980" v="466" actId="22"/>
          <ac:spMkLst>
            <pc:docMk/>
            <pc:sldMk cId="73111866" sldId="266"/>
            <ac:spMk id="3" creationId="{DF282908-A398-7CF5-9975-A098A2C1AC0A}"/>
          </ac:spMkLst>
        </pc:spChg>
        <pc:spChg chg="add del mod">
          <ac:chgData name="Neha Puri" userId="124e99b8-9c18-4bbb-86b4-48422bf32225" providerId="ADAL" clId="{D8DDEA7B-58A9-47FE-B9E9-E5B3B2658ABF}" dt="2023-08-07T06:50:00.710" v="479" actId="20577"/>
          <ac:spMkLst>
            <pc:docMk/>
            <pc:sldMk cId="73111866" sldId="266"/>
            <ac:spMk id="27" creationId="{E4661012-4388-4A5C-87C8-A03B5C08E977}"/>
          </ac:spMkLst>
        </pc:spChg>
        <pc:spChg chg="mod">
          <ac:chgData name="Neha Puri" userId="124e99b8-9c18-4bbb-86b4-48422bf32225" providerId="ADAL" clId="{D8DDEA7B-58A9-47FE-B9E9-E5B3B2658ABF}" dt="2023-08-07T06:54:01.560" v="510" actId="20577"/>
          <ac:spMkLst>
            <pc:docMk/>
            <pc:sldMk cId="73111866" sldId="266"/>
            <ac:spMk id="28" creationId="{3528BE06-B209-4A20-AE38-B0873A5D1E8B}"/>
          </ac:spMkLst>
        </pc:spChg>
        <pc:spChg chg="del mod">
          <ac:chgData name="Neha Puri" userId="124e99b8-9c18-4bbb-86b4-48422bf32225" providerId="ADAL" clId="{D8DDEA7B-58A9-47FE-B9E9-E5B3B2658ABF}" dt="2023-08-07T06:47:41.701" v="438"/>
          <ac:spMkLst>
            <pc:docMk/>
            <pc:sldMk cId="73111866" sldId="266"/>
            <ac:spMk id="31" creationId="{EC6A2A7C-CE8E-4E7B-9B3B-BAE640BC215E}"/>
          </ac:spMkLst>
        </pc:spChg>
        <pc:spChg chg="del mod">
          <ac:chgData name="Neha Puri" userId="124e99b8-9c18-4bbb-86b4-48422bf32225" providerId="ADAL" clId="{D8DDEA7B-58A9-47FE-B9E9-E5B3B2658ABF}" dt="2023-08-07T06:48:10.632" v="445"/>
          <ac:spMkLst>
            <pc:docMk/>
            <pc:sldMk cId="73111866" sldId="266"/>
            <ac:spMk id="32" creationId="{B6279EA7-24FB-4957-82BC-16FF2452893E}"/>
          </ac:spMkLst>
        </pc:spChg>
        <pc:spChg chg="del mod">
          <ac:chgData name="Neha Puri" userId="124e99b8-9c18-4bbb-86b4-48422bf32225" providerId="ADAL" clId="{D8DDEA7B-58A9-47FE-B9E9-E5B3B2658ABF}" dt="2023-08-07T06:46:37.672" v="426"/>
          <ac:spMkLst>
            <pc:docMk/>
            <pc:sldMk cId="73111866" sldId="266"/>
            <ac:spMk id="33" creationId="{310EDC25-EA3F-4675-8822-D3ABAC8EA63B}"/>
          </ac:spMkLst>
        </pc:spChg>
        <pc:picChg chg="mod">
          <ac:chgData name="Neha Puri" userId="124e99b8-9c18-4bbb-86b4-48422bf32225" providerId="ADAL" clId="{D8DDEA7B-58A9-47FE-B9E9-E5B3B2658ABF}" dt="2023-08-07T06:48:00.883" v="442" actId="1076"/>
          <ac:picMkLst>
            <pc:docMk/>
            <pc:sldMk cId="73111866" sldId="266"/>
            <ac:picMk id="21" creationId="{65F55FFA-DBB9-4D38-9FA8-1251F4D3218C}"/>
          </ac:picMkLst>
        </pc:picChg>
      </pc:sldChg>
      <pc:sldChg chg="new del">
        <pc:chgData name="Neha Puri" userId="124e99b8-9c18-4bbb-86b4-48422bf32225" providerId="ADAL" clId="{D8DDEA7B-58A9-47FE-B9E9-E5B3B2658ABF}" dt="2023-08-07T06:46:08.243" v="422" actId="680"/>
        <pc:sldMkLst>
          <pc:docMk/>
          <pc:sldMk cId="1290696787" sldId="266"/>
        </pc:sldMkLst>
      </pc:sldChg>
    </pc:docChg>
  </pc:docChgLst>
  <pc:docChgLst>
    <pc:chgData name="Neha Puri" userId="124e99b8-9c18-4bbb-86b4-48422bf32225" providerId="ADAL" clId="{B932EBE2-D57D-44B1-8D5C-A2598D73C27C}"/>
    <pc:docChg chg="modSld">
      <pc:chgData name="Neha Puri" userId="124e99b8-9c18-4bbb-86b4-48422bf32225" providerId="ADAL" clId="{B932EBE2-D57D-44B1-8D5C-A2598D73C27C}" dt="2022-01-21T06:46:05.231" v="3" actId="20577"/>
      <pc:docMkLst>
        <pc:docMk/>
      </pc:docMkLst>
      <pc:sldChg chg="modSp mod">
        <pc:chgData name="Neha Puri" userId="124e99b8-9c18-4bbb-86b4-48422bf32225" providerId="ADAL" clId="{B932EBE2-D57D-44B1-8D5C-A2598D73C27C}" dt="2022-01-21T06:46:05.231" v="3" actId="20577"/>
        <pc:sldMkLst>
          <pc:docMk/>
          <pc:sldMk cId="677900190" sldId="258"/>
        </pc:sldMkLst>
        <pc:spChg chg="mod">
          <ac:chgData name="Neha Puri" userId="124e99b8-9c18-4bbb-86b4-48422bf32225" providerId="ADAL" clId="{B932EBE2-D57D-44B1-8D5C-A2598D73C27C}" dt="2022-01-21T06:46:05.231" v="3" actId="20577"/>
          <ac:spMkLst>
            <pc:docMk/>
            <pc:sldMk cId="677900190" sldId="258"/>
            <ac:spMk id="9" creationId="{E63FF4D9-3EC5-4F18-A9BB-F9F21795F21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3265" y="1173285"/>
            <a:ext cx="4570334" cy="2495926"/>
          </a:xfrm>
        </p:spPr>
        <p:txBody>
          <a:bodyPr anchor="b"/>
          <a:lstStyle>
            <a:lvl1pPr algn="ctr">
              <a:defRPr sz="3528"/>
            </a:lvl1pPr>
          </a:lstStyle>
          <a:p>
            <a:r>
              <a:rPr lang="en-US"/>
              <a:t>Click to edit Master title style</a:t>
            </a:r>
            <a:endParaRPr lang="en-US" dirty="0"/>
          </a:p>
        </p:txBody>
      </p:sp>
      <p:sp>
        <p:nvSpPr>
          <p:cNvPr id="3" name="Subtitle 2"/>
          <p:cNvSpPr>
            <a:spLocks noGrp="1"/>
          </p:cNvSpPr>
          <p:nvPr>
            <p:ph type="subTitle" idx="1"/>
          </p:nvPr>
        </p:nvSpPr>
        <p:spPr>
          <a:xfrm>
            <a:off x="672108" y="3765464"/>
            <a:ext cx="4032647" cy="1730885"/>
          </a:xfrm>
        </p:spPr>
        <p:txBody>
          <a:bodyPr/>
          <a:lstStyle>
            <a:lvl1pPr marL="0" indent="0" algn="ctr">
              <a:buNone/>
              <a:defRPr sz="1411"/>
            </a:lvl1pPr>
            <a:lvl2pPr marL="268834" indent="0" algn="ctr">
              <a:buNone/>
              <a:defRPr sz="1176"/>
            </a:lvl2pPr>
            <a:lvl3pPr marL="537667" indent="0" algn="ctr">
              <a:buNone/>
              <a:defRPr sz="1058"/>
            </a:lvl3pPr>
            <a:lvl4pPr marL="806501" indent="0" algn="ctr">
              <a:buNone/>
              <a:defRPr sz="941"/>
            </a:lvl4pPr>
            <a:lvl5pPr marL="1075334" indent="0" algn="ctr">
              <a:buNone/>
              <a:defRPr sz="941"/>
            </a:lvl5pPr>
            <a:lvl6pPr marL="1344168" indent="0" algn="ctr">
              <a:buNone/>
              <a:defRPr sz="941"/>
            </a:lvl6pPr>
            <a:lvl7pPr marL="1613002" indent="0" algn="ctr">
              <a:buNone/>
              <a:defRPr sz="941"/>
            </a:lvl7pPr>
            <a:lvl8pPr marL="1881835" indent="0" algn="ctr">
              <a:buNone/>
              <a:defRPr sz="941"/>
            </a:lvl8pPr>
            <a:lvl9pPr marL="2150669" indent="0" algn="ctr">
              <a:buNone/>
              <a:defRPr sz="941"/>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7142BAF-D107-44A1-9AC1-3450CF245D69}" type="datetimeFigureOut">
              <a:rPr lang="en-US" smtClean="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9AE91B-8C88-46DF-B744-D7D3F0D49081}" type="slidenum">
              <a:rPr lang="en-US" smtClean="0"/>
              <a:t>‹#›</a:t>
            </a:fld>
            <a:endParaRPr lang="en-US" dirty="0"/>
          </a:p>
        </p:txBody>
      </p:sp>
    </p:spTree>
    <p:extLst>
      <p:ext uri="{BB962C8B-B14F-4D97-AF65-F5344CB8AC3E}">
        <p14:creationId xmlns:p14="http://schemas.microsoft.com/office/powerpoint/2010/main" val="3673702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142BAF-D107-44A1-9AC1-3450CF245D69}" type="datetimeFigureOut">
              <a:rPr lang="en-US" smtClean="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9AE91B-8C88-46DF-B744-D7D3F0D49081}" type="slidenum">
              <a:rPr lang="en-US" smtClean="0"/>
              <a:t>‹#›</a:t>
            </a:fld>
            <a:endParaRPr lang="en-US" dirty="0"/>
          </a:p>
        </p:txBody>
      </p:sp>
    </p:spTree>
    <p:extLst>
      <p:ext uri="{BB962C8B-B14F-4D97-AF65-F5344CB8AC3E}">
        <p14:creationId xmlns:p14="http://schemas.microsoft.com/office/powerpoint/2010/main" val="3993246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47818" y="381691"/>
            <a:ext cx="1159386" cy="607552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69660" y="381691"/>
            <a:ext cx="3410947" cy="60755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142BAF-D107-44A1-9AC1-3450CF245D69}" type="datetimeFigureOut">
              <a:rPr lang="en-US" smtClean="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9AE91B-8C88-46DF-B744-D7D3F0D49081}" type="slidenum">
              <a:rPr lang="en-US" smtClean="0"/>
              <a:t>‹#›</a:t>
            </a:fld>
            <a:endParaRPr lang="en-US" dirty="0"/>
          </a:p>
        </p:txBody>
      </p:sp>
    </p:spTree>
    <p:extLst>
      <p:ext uri="{BB962C8B-B14F-4D97-AF65-F5344CB8AC3E}">
        <p14:creationId xmlns:p14="http://schemas.microsoft.com/office/powerpoint/2010/main" val="1294810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142BAF-D107-44A1-9AC1-3450CF245D69}" type="datetimeFigureOut">
              <a:rPr lang="en-US" smtClean="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9AE91B-8C88-46DF-B744-D7D3F0D49081}" type="slidenum">
              <a:rPr lang="en-US" smtClean="0"/>
              <a:t>‹#›</a:t>
            </a:fld>
            <a:endParaRPr lang="en-US" dirty="0"/>
          </a:p>
        </p:txBody>
      </p:sp>
    </p:spTree>
    <p:extLst>
      <p:ext uri="{BB962C8B-B14F-4D97-AF65-F5344CB8AC3E}">
        <p14:creationId xmlns:p14="http://schemas.microsoft.com/office/powerpoint/2010/main" val="679249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6859" y="1787311"/>
            <a:ext cx="4637544" cy="2982167"/>
          </a:xfrm>
        </p:spPr>
        <p:txBody>
          <a:bodyPr anchor="b"/>
          <a:lstStyle>
            <a:lvl1pPr>
              <a:defRPr sz="3528"/>
            </a:lvl1pPr>
          </a:lstStyle>
          <a:p>
            <a:r>
              <a:rPr lang="en-US"/>
              <a:t>Click to edit Master title style</a:t>
            </a:r>
            <a:endParaRPr lang="en-US" dirty="0"/>
          </a:p>
        </p:txBody>
      </p:sp>
      <p:sp>
        <p:nvSpPr>
          <p:cNvPr id="3" name="Text Placeholder 2"/>
          <p:cNvSpPr>
            <a:spLocks noGrp="1"/>
          </p:cNvSpPr>
          <p:nvPr>
            <p:ph type="body" idx="1"/>
          </p:nvPr>
        </p:nvSpPr>
        <p:spPr>
          <a:xfrm>
            <a:off x="366859" y="4797690"/>
            <a:ext cx="4637544" cy="1568251"/>
          </a:xfrm>
        </p:spPr>
        <p:txBody>
          <a:bodyPr/>
          <a:lstStyle>
            <a:lvl1pPr marL="0" indent="0">
              <a:buNone/>
              <a:defRPr sz="1411">
                <a:solidFill>
                  <a:schemeClr val="tx1"/>
                </a:solidFill>
              </a:defRPr>
            </a:lvl1pPr>
            <a:lvl2pPr marL="268834" indent="0">
              <a:buNone/>
              <a:defRPr sz="1176">
                <a:solidFill>
                  <a:schemeClr val="tx1">
                    <a:tint val="75000"/>
                  </a:schemeClr>
                </a:solidFill>
              </a:defRPr>
            </a:lvl2pPr>
            <a:lvl3pPr marL="537667" indent="0">
              <a:buNone/>
              <a:defRPr sz="1058">
                <a:solidFill>
                  <a:schemeClr val="tx1">
                    <a:tint val="75000"/>
                  </a:schemeClr>
                </a:solidFill>
              </a:defRPr>
            </a:lvl3pPr>
            <a:lvl4pPr marL="806501" indent="0">
              <a:buNone/>
              <a:defRPr sz="941">
                <a:solidFill>
                  <a:schemeClr val="tx1">
                    <a:tint val="75000"/>
                  </a:schemeClr>
                </a:solidFill>
              </a:defRPr>
            </a:lvl4pPr>
            <a:lvl5pPr marL="1075334" indent="0">
              <a:buNone/>
              <a:defRPr sz="941">
                <a:solidFill>
                  <a:schemeClr val="tx1">
                    <a:tint val="75000"/>
                  </a:schemeClr>
                </a:solidFill>
              </a:defRPr>
            </a:lvl5pPr>
            <a:lvl6pPr marL="1344168" indent="0">
              <a:buNone/>
              <a:defRPr sz="941">
                <a:solidFill>
                  <a:schemeClr val="tx1">
                    <a:tint val="75000"/>
                  </a:schemeClr>
                </a:solidFill>
              </a:defRPr>
            </a:lvl6pPr>
            <a:lvl7pPr marL="1613002" indent="0">
              <a:buNone/>
              <a:defRPr sz="941">
                <a:solidFill>
                  <a:schemeClr val="tx1">
                    <a:tint val="75000"/>
                  </a:schemeClr>
                </a:solidFill>
              </a:defRPr>
            </a:lvl7pPr>
            <a:lvl8pPr marL="1881835" indent="0">
              <a:buNone/>
              <a:defRPr sz="941">
                <a:solidFill>
                  <a:schemeClr val="tx1">
                    <a:tint val="75000"/>
                  </a:schemeClr>
                </a:solidFill>
              </a:defRPr>
            </a:lvl8pPr>
            <a:lvl9pPr marL="2150669" indent="0">
              <a:buNone/>
              <a:defRPr sz="94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142BAF-D107-44A1-9AC1-3450CF245D69}" type="datetimeFigureOut">
              <a:rPr lang="en-US" smtClean="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9AE91B-8C88-46DF-B744-D7D3F0D49081}" type="slidenum">
              <a:rPr lang="en-US" smtClean="0"/>
              <a:t>‹#›</a:t>
            </a:fld>
            <a:endParaRPr lang="en-US" dirty="0"/>
          </a:p>
        </p:txBody>
      </p:sp>
    </p:spTree>
    <p:extLst>
      <p:ext uri="{BB962C8B-B14F-4D97-AF65-F5344CB8AC3E}">
        <p14:creationId xmlns:p14="http://schemas.microsoft.com/office/powerpoint/2010/main" val="3695551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69659" y="1908454"/>
            <a:ext cx="2285167" cy="4548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722037" y="1908454"/>
            <a:ext cx="2285167" cy="4548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142BAF-D107-44A1-9AC1-3450CF245D69}" type="datetimeFigureOut">
              <a:rPr lang="en-US" smtClean="0"/>
              <a:t>8/7/2023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9AE91B-8C88-46DF-B744-D7D3F0D49081}" type="slidenum">
              <a:rPr lang="en-US" smtClean="0"/>
              <a:t>‹#›</a:t>
            </a:fld>
            <a:endParaRPr lang="en-US" dirty="0"/>
          </a:p>
        </p:txBody>
      </p:sp>
    </p:spTree>
    <p:extLst>
      <p:ext uri="{BB962C8B-B14F-4D97-AF65-F5344CB8AC3E}">
        <p14:creationId xmlns:p14="http://schemas.microsoft.com/office/powerpoint/2010/main" val="1332350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70360" y="381693"/>
            <a:ext cx="4637544" cy="1385704"/>
          </a:xfrm>
        </p:spPr>
        <p:txBody>
          <a:bodyPr/>
          <a:lstStyle/>
          <a:p>
            <a:r>
              <a:rPr lang="en-US"/>
              <a:t>Click to edit Master title style</a:t>
            </a:r>
            <a:endParaRPr lang="en-US" dirty="0"/>
          </a:p>
        </p:txBody>
      </p:sp>
      <p:sp>
        <p:nvSpPr>
          <p:cNvPr id="3" name="Text Placeholder 2"/>
          <p:cNvSpPr>
            <a:spLocks noGrp="1"/>
          </p:cNvSpPr>
          <p:nvPr>
            <p:ph type="body" idx="1"/>
          </p:nvPr>
        </p:nvSpPr>
        <p:spPr>
          <a:xfrm>
            <a:off x="370360" y="1757438"/>
            <a:ext cx="2274665" cy="861293"/>
          </a:xfrm>
        </p:spPr>
        <p:txBody>
          <a:bodyPr anchor="b"/>
          <a:lstStyle>
            <a:lvl1pPr marL="0" indent="0">
              <a:buNone/>
              <a:defRPr sz="1411" b="1"/>
            </a:lvl1pPr>
            <a:lvl2pPr marL="268834" indent="0">
              <a:buNone/>
              <a:defRPr sz="1176" b="1"/>
            </a:lvl2pPr>
            <a:lvl3pPr marL="537667" indent="0">
              <a:buNone/>
              <a:defRPr sz="1058" b="1"/>
            </a:lvl3pPr>
            <a:lvl4pPr marL="806501" indent="0">
              <a:buNone/>
              <a:defRPr sz="941" b="1"/>
            </a:lvl4pPr>
            <a:lvl5pPr marL="1075334" indent="0">
              <a:buNone/>
              <a:defRPr sz="941" b="1"/>
            </a:lvl5pPr>
            <a:lvl6pPr marL="1344168" indent="0">
              <a:buNone/>
              <a:defRPr sz="941" b="1"/>
            </a:lvl6pPr>
            <a:lvl7pPr marL="1613002" indent="0">
              <a:buNone/>
              <a:defRPr sz="941" b="1"/>
            </a:lvl7pPr>
            <a:lvl8pPr marL="1881835" indent="0">
              <a:buNone/>
              <a:defRPr sz="941" b="1"/>
            </a:lvl8pPr>
            <a:lvl9pPr marL="2150669" indent="0">
              <a:buNone/>
              <a:defRPr sz="941" b="1"/>
            </a:lvl9pPr>
          </a:lstStyle>
          <a:p>
            <a:pPr lvl="0"/>
            <a:r>
              <a:rPr lang="en-US"/>
              <a:t>Click to edit Master text styles</a:t>
            </a:r>
          </a:p>
        </p:txBody>
      </p:sp>
      <p:sp>
        <p:nvSpPr>
          <p:cNvPr id="4" name="Content Placeholder 3"/>
          <p:cNvSpPr>
            <a:spLocks noGrp="1"/>
          </p:cNvSpPr>
          <p:nvPr>
            <p:ph sz="half" idx="2"/>
          </p:nvPr>
        </p:nvSpPr>
        <p:spPr>
          <a:xfrm>
            <a:off x="370360" y="2618731"/>
            <a:ext cx="2274665" cy="38517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722037" y="1757438"/>
            <a:ext cx="2285867" cy="861293"/>
          </a:xfrm>
        </p:spPr>
        <p:txBody>
          <a:bodyPr anchor="b"/>
          <a:lstStyle>
            <a:lvl1pPr marL="0" indent="0">
              <a:buNone/>
              <a:defRPr sz="1411" b="1"/>
            </a:lvl1pPr>
            <a:lvl2pPr marL="268834" indent="0">
              <a:buNone/>
              <a:defRPr sz="1176" b="1"/>
            </a:lvl2pPr>
            <a:lvl3pPr marL="537667" indent="0">
              <a:buNone/>
              <a:defRPr sz="1058" b="1"/>
            </a:lvl3pPr>
            <a:lvl4pPr marL="806501" indent="0">
              <a:buNone/>
              <a:defRPr sz="941" b="1"/>
            </a:lvl4pPr>
            <a:lvl5pPr marL="1075334" indent="0">
              <a:buNone/>
              <a:defRPr sz="941" b="1"/>
            </a:lvl5pPr>
            <a:lvl6pPr marL="1344168" indent="0">
              <a:buNone/>
              <a:defRPr sz="941" b="1"/>
            </a:lvl6pPr>
            <a:lvl7pPr marL="1613002" indent="0">
              <a:buNone/>
              <a:defRPr sz="941" b="1"/>
            </a:lvl7pPr>
            <a:lvl8pPr marL="1881835" indent="0">
              <a:buNone/>
              <a:defRPr sz="941" b="1"/>
            </a:lvl8pPr>
            <a:lvl9pPr marL="2150669" indent="0">
              <a:buNone/>
              <a:defRPr sz="941" b="1"/>
            </a:lvl9pPr>
          </a:lstStyle>
          <a:p>
            <a:pPr lvl="0"/>
            <a:r>
              <a:rPr lang="en-US"/>
              <a:t>Click to edit Master text styles</a:t>
            </a:r>
          </a:p>
        </p:txBody>
      </p:sp>
      <p:sp>
        <p:nvSpPr>
          <p:cNvPr id="6" name="Content Placeholder 5"/>
          <p:cNvSpPr>
            <a:spLocks noGrp="1"/>
          </p:cNvSpPr>
          <p:nvPr>
            <p:ph sz="quarter" idx="4"/>
          </p:nvPr>
        </p:nvSpPr>
        <p:spPr>
          <a:xfrm>
            <a:off x="2722037" y="2618731"/>
            <a:ext cx="2285867" cy="38517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142BAF-D107-44A1-9AC1-3450CF245D69}" type="datetimeFigureOut">
              <a:rPr lang="en-US" smtClean="0"/>
              <a:t>8/7/2023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F9AE91B-8C88-46DF-B744-D7D3F0D49081}" type="slidenum">
              <a:rPr lang="en-US" smtClean="0"/>
              <a:t>‹#›</a:t>
            </a:fld>
            <a:endParaRPr lang="en-US" dirty="0"/>
          </a:p>
        </p:txBody>
      </p:sp>
    </p:spTree>
    <p:extLst>
      <p:ext uri="{BB962C8B-B14F-4D97-AF65-F5344CB8AC3E}">
        <p14:creationId xmlns:p14="http://schemas.microsoft.com/office/powerpoint/2010/main" val="990672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142BAF-D107-44A1-9AC1-3450CF245D69}" type="datetimeFigureOut">
              <a:rPr lang="en-US" smtClean="0"/>
              <a:t>8/7/2023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F9AE91B-8C88-46DF-B744-D7D3F0D49081}" type="slidenum">
              <a:rPr lang="en-US" smtClean="0"/>
              <a:t>‹#›</a:t>
            </a:fld>
            <a:endParaRPr lang="en-US" dirty="0"/>
          </a:p>
        </p:txBody>
      </p:sp>
    </p:spTree>
    <p:extLst>
      <p:ext uri="{BB962C8B-B14F-4D97-AF65-F5344CB8AC3E}">
        <p14:creationId xmlns:p14="http://schemas.microsoft.com/office/powerpoint/2010/main" val="149439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42BAF-D107-44A1-9AC1-3450CF245D69}" type="datetimeFigureOut">
              <a:rPr lang="en-US" smtClean="0"/>
              <a:t>8/7/2023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F9AE91B-8C88-46DF-B744-D7D3F0D49081}" type="slidenum">
              <a:rPr lang="en-US" smtClean="0"/>
              <a:t>‹#›</a:t>
            </a:fld>
            <a:endParaRPr lang="en-US" dirty="0"/>
          </a:p>
        </p:txBody>
      </p:sp>
    </p:spTree>
    <p:extLst>
      <p:ext uri="{BB962C8B-B14F-4D97-AF65-F5344CB8AC3E}">
        <p14:creationId xmlns:p14="http://schemas.microsoft.com/office/powerpoint/2010/main" val="551362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0360" y="477943"/>
            <a:ext cx="1734178" cy="1672802"/>
          </a:xfrm>
        </p:spPr>
        <p:txBody>
          <a:bodyPr anchor="b"/>
          <a:lstStyle>
            <a:lvl1pPr>
              <a:defRPr sz="1882"/>
            </a:lvl1pPr>
          </a:lstStyle>
          <a:p>
            <a:r>
              <a:rPr lang="en-US"/>
              <a:t>Click to edit Master title style</a:t>
            </a:r>
            <a:endParaRPr lang="en-US" dirty="0"/>
          </a:p>
        </p:txBody>
      </p:sp>
      <p:sp>
        <p:nvSpPr>
          <p:cNvPr id="3" name="Content Placeholder 2"/>
          <p:cNvSpPr>
            <a:spLocks noGrp="1"/>
          </p:cNvSpPr>
          <p:nvPr>
            <p:ph idx="1"/>
          </p:nvPr>
        </p:nvSpPr>
        <p:spPr>
          <a:xfrm>
            <a:off x="2285867" y="1032226"/>
            <a:ext cx="2722037" cy="5094743"/>
          </a:xfrm>
        </p:spPr>
        <p:txBody>
          <a:bodyPr/>
          <a:lstStyle>
            <a:lvl1pPr>
              <a:defRPr sz="1882"/>
            </a:lvl1pPr>
            <a:lvl2pPr>
              <a:defRPr sz="1646"/>
            </a:lvl2pPr>
            <a:lvl3pPr>
              <a:defRPr sz="1411"/>
            </a:lvl3pPr>
            <a:lvl4pPr>
              <a:defRPr sz="1176"/>
            </a:lvl4pPr>
            <a:lvl5pPr>
              <a:defRPr sz="1176"/>
            </a:lvl5pPr>
            <a:lvl6pPr>
              <a:defRPr sz="1176"/>
            </a:lvl6pPr>
            <a:lvl7pPr>
              <a:defRPr sz="1176"/>
            </a:lvl7pPr>
            <a:lvl8pPr>
              <a:defRPr sz="1176"/>
            </a:lvl8pPr>
            <a:lvl9pPr>
              <a:defRPr sz="117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70360" y="2150745"/>
            <a:ext cx="1734178" cy="3984521"/>
          </a:xfrm>
        </p:spPr>
        <p:txBody>
          <a:bodyPr/>
          <a:lstStyle>
            <a:lvl1pPr marL="0" indent="0">
              <a:buNone/>
              <a:defRPr sz="941"/>
            </a:lvl1pPr>
            <a:lvl2pPr marL="268834" indent="0">
              <a:buNone/>
              <a:defRPr sz="823"/>
            </a:lvl2pPr>
            <a:lvl3pPr marL="537667" indent="0">
              <a:buNone/>
              <a:defRPr sz="706"/>
            </a:lvl3pPr>
            <a:lvl4pPr marL="806501" indent="0">
              <a:buNone/>
              <a:defRPr sz="588"/>
            </a:lvl4pPr>
            <a:lvl5pPr marL="1075334" indent="0">
              <a:buNone/>
              <a:defRPr sz="588"/>
            </a:lvl5pPr>
            <a:lvl6pPr marL="1344168" indent="0">
              <a:buNone/>
              <a:defRPr sz="588"/>
            </a:lvl6pPr>
            <a:lvl7pPr marL="1613002" indent="0">
              <a:buNone/>
              <a:defRPr sz="588"/>
            </a:lvl7pPr>
            <a:lvl8pPr marL="1881835" indent="0">
              <a:buNone/>
              <a:defRPr sz="588"/>
            </a:lvl8pPr>
            <a:lvl9pPr marL="2150669" indent="0">
              <a:buNone/>
              <a:defRPr sz="588"/>
            </a:lvl9pPr>
          </a:lstStyle>
          <a:p>
            <a:pPr lvl="0"/>
            <a:r>
              <a:rPr lang="en-US"/>
              <a:t>Click to edit Master text styles</a:t>
            </a:r>
          </a:p>
        </p:txBody>
      </p:sp>
      <p:sp>
        <p:nvSpPr>
          <p:cNvPr id="5" name="Date Placeholder 4"/>
          <p:cNvSpPr>
            <a:spLocks noGrp="1"/>
          </p:cNvSpPr>
          <p:nvPr>
            <p:ph type="dt" sz="half" idx="10"/>
          </p:nvPr>
        </p:nvSpPr>
        <p:spPr/>
        <p:txBody>
          <a:bodyPr/>
          <a:lstStyle/>
          <a:p>
            <a:fld id="{17142BAF-D107-44A1-9AC1-3450CF245D69}" type="datetimeFigureOut">
              <a:rPr lang="en-US" smtClean="0"/>
              <a:t>8/7/2023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9AE91B-8C88-46DF-B744-D7D3F0D49081}" type="slidenum">
              <a:rPr lang="en-US" smtClean="0"/>
              <a:t>‹#›</a:t>
            </a:fld>
            <a:endParaRPr lang="en-US" dirty="0"/>
          </a:p>
        </p:txBody>
      </p:sp>
    </p:spTree>
    <p:extLst>
      <p:ext uri="{BB962C8B-B14F-4D97-AF65-F5344CB8AC3E}">
        <p14:creationId xmlns:p14="http://schemas.microsoft.com/office/powerpoint/2010/main" val="89679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0360" y="477943"/>
            <a:ext cx="1734178" cy="1672802"/>
          </a:xfrm>
        </p:spPr>
        <p:txBody>
          <a:bodyPr anchor="b"/>
          <a:lstStyle>
            <a:lvl1pPr>
              <a:defRPr sz="1882"/>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867" y="1032226"/>
            <a:ext cx="2722037" cy="5094743"/>
          </a:xfrm>
        </p:spPr>
        <p:txBody>
          <a:bodyPr anchor="t"/>
          <a:lstStyle>
            <a:lvl1pPr marL="0" indent="0">
              <a:buNone/>
              <a:defRPr sz="1882"/>
            </a:lvl1pPr>
            <a:lvl2pPr marL="268834" indent="0">
              <a:buNone/>
              <a:defRPr sz="1646"/>
            </a:lvl2pPr>
            <a:lvl3pPr marL="537667" indent="0">
              <a:buNone/>
              <a:defRPr sz="1411"/>
            </a:lvl3pPr>
            <a:lvl4pPr marL="806501" indent="0">
              <a:buNone/>
              <a:defRPr sz="1176"/>
            </a:lvl4pPr>
            <a:lvl5pPr marL="1075334" indent="0">
              <a:buNone/>
              <a:defRPr sz="1176"/>
            </a:lvl5pPr>
            <a:lvl6pPr marL="1344168" indent="0">
              <a:buNone/>
              <a:defRPr sz="1176"/>
            </a:lvl6pPr>
            <a:lvl7pPr marL="1613002" indent="0">
              <a:buNone/>
              <a:defRPr sz="1176"/>
            </a:lvl7pPr>
            <a:lvl8pPr marL="1881835" indent="0">
              <a:buNone/>
              <a:defRPr sz="1176"/>
            </a:lvl8pPr>
            <a:lvl9pPr marL="2150669" indent="0">
              <a:buNone/>
              <a:defRPr sz="1176"/>
            </a:lvl9pPr>
          </a:lstStyle>
          <a:p>
            <a:r>
              <a:rPr lang="en-US" dirty="0"/>
              <a:t>Click icon to add picture</a:t>
            </a:r>
          </a:p>
        </p:txBody>
      </p:sp>
      <p:sp>
        <p:nvSpPr>
          <p:cNvPr id="4" name="Text Placeholder 3"/>
          <p:cNvSpPr>
            <a:spLocks noGrp="1"/>
          </p:cNvSpPr>
          <p:nvPr>
            <p:ph type="body" sz="half" idx="2"/>
          </p:nvPr>
        </p:nvSpPr>
        <p:spPr>
          <a:xfrm>
            <a:off x="370360" y="2150745"/>
            <a:ext cx="1734178" cy="3984521"/>
          </a:xfrm>
        </p:spPr>
        <p:txBody>
          <a:bodyPr/>
          <a:lstStyle>
            <a:lvl1pPr marL="0" indent="0">
              <a:buNone/>
              <a:defRPr sz="941"/>
            </a:lvl1pPr>
            <a:lvl2pPr marL="268834" indent="0">
              <a:buNone/>
              <a:defRPr sz="823"/>
            </a:lvl2pPr>
            <a:lvl3pPr marL="537667" indent="0">
              <a:buNone/>
              <a:defRPr sz="706"/>
            </a:lvl3pPr>
            <a:lvl4pPr marL="806501" indent="0">
              <a:buNone/>
              <a:defRPr sz="588"/>
            </a:lvl4pPr>
            <a:lvl5pPr marL="1075334" indent="0">
              <a:buNone/>
              <a:defRPr sz="588"/>
            </a:lvl5pPr>
            <a:lvl6pPr marL="1344168" indent="0">
              <a:buNone/>
              <a:defRPr sz="588"/>
            </a:lvl6pPr>
            <a:lvl7pPr marL="1613002" indent="0">
              <a:buNone/>
              <a:defRPr sz="588"/>
            </a:lvl7pPr>
            <a:lvl8pPr marL="1881835" indent="0">
              <a:buNone/>
              <a:defRPr sz="588"/>
            </a:lvl8pPr>
            <a:lvl9pPr marL="2150669" indent="0">
              <a:buNone/>
              <a:defRPr sz="588"/>
            </a:lvl9pPr>
          </a:lstStyle>
          <a:p>
            <a:pPr lvl="0"/>
            <a:r>
              <a:rPr lang="en-US"/>
              <a:t>Click to edit Master text styles</a:t>
            </a:r>
          </a:p>
        </p:txBody>
      </p:sp>
      <p:sp>
        <p:nvSpPr>
          <p:cNvPr id="5" name="Date Placeholder 4"/>
          <p:cNvSpPr>
            <a:spLocks noGrp="1"/>
          </p:cNvSpPr>
          <p:nvPr>
            <p:ph type="dt" sz="half" idx="10"/>
          </p:nvPr>
        </p:nvSpPr>
        <p:spPr/>
        <p:txBody>
          <a:bodyPr/>
          <a:lstStyle/>
          <a:p>
            <a:fld id="{17142BAF-D107-44A1-9AC1-3450CF245D69}" type="datetimeFigureOut">
              <a:rPr lang="en-US" smtClean="0"/>
              <a:t>8/7/2023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9AE91B-8C88-46DF-B744-D7D3F0D49081}" type="slidenum">
              <a:rPr lang="en-US" smtClean="0"/>
              <a:t>‹#›</a:t>
            </a:fld>
            <a:endParaRPr lang="en-US" dirty="0"/>
          </a:p>
        </p:txBody>
      </p:sp>
    </p:spTree>
    <p:extLst>
      <p:ext uri="{BB962C8B-B14F-4D97-AF65-F5344CB8AC3E}">
        <p14:creationId xmlns:p14="http://schemas.microsoft.com/office/powerpoint/2010/main" val="469594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9660" y="381693"/>
            <a:ext cx="4637544" cy="138570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69660" y="1908454"/>
            <a:ext cx="4637544" cy="45487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69659" y="6644741"/>
            <a:ext cx="1209794" cy="381691"/>
          </a:xfrm>
          <a:prstGeom prst="rect">
            <a:avLst/>
          </a:prstGeom>
        </p:spPr>
        <p:txBody>
          <a:bodyPr vert="horz" lIns="91440" tIns="45720" rIns="91440" bIns="45720" rtlCol="0" anchor="ctr"/>
          <a:lstStyle>
            <a:lvl1pPr algn="l">
              <a:defRPr sz="706">
                <a:solidFill>
                  <a:schemeClr val="tx1">
                    <a:tint val="75000"/>
                  </a:schemeClr>
                </a:solidFill>
              </a:defRPr>
            </a:lvl1pPr>
          </a:lstStyle>
          <a:p>
            <a:fld id="{17142BAF-D107-44A1-9AC1-3450CF245D69}" type="datetimeFigureOut">
              <a:rPr lang="en-US" smtClean="0"/>
              <a:t>8/7/2023</a:t>
            </a:fld>
            <a:endParaRPr lang="en-US" dirty="0"/>
          </a:p>
        </p:txBody>
      </p:sp>
      <p:sp>
        <p:nvSpPr>
          <p:cNvPr id="5" name="Footer Placeholder 4"/>
          <p:cNvSpPr>
            <a:spLocks noGrp="1"/>
          </p:cNvSpPr>
          <p:nvPr>
            <p:ph type="ftr" sz="quarter" idx="3"/>
          </p:nvPr>
        </p:nvSpPr>
        <p:spPr>
          <a:xfrm>
            <a:off x="1781086" y="6644741"/>
            <a:ext cx="1814691" cy="381691"/>
          </a:xfrm>
          <a:prstGeom prst="rect">
            <a:avLst/>
          </a:prstGeom>
        </p:spPr>
        <p:txBody>
          <a:bodyPr vert="horz" lIns="91440" tIns="45720" rIns="91440" bIns="45720" rtlCol="0" anchor="ctr"/>
          <a:lstStyle>
            <a:lvl1pPr algn="ctr">
              <a:defRPr sz="706">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797410" y="6644741"/>
            <a:ext cx="1209794" cy="381691"/>
          </a:xfrm>
          <a:prstGeom prst="rect">
            <a:avLst/>
          </a:prstGeom>
        </p:spPr>
        <p:txBody>
          <a:bodyPr vert="horz" lIns="91440" tIns="45720" rIns="91440" bIns="45720" rtlCol="0" anchor="ctr"/>
          <a:lstStyle>
            <a:lvl1pPr algn="r">
              <a:defRPr sz="706">
                <a:solidFill>
                  <a:schemeClr val="tx1">
                    <a:tint val="75000"/>
                  </a:schemeClr>
                </a:solidFill>
              </a:defRPr>
            </a:lvl1pPr>
          </a:lstStyle>
          <a:p>
            <a:fld id="{FF9AE91B-8C88-46DF-B744-D7D3F0D49081}" type="slidenum">
              <a:rPr lang="en-US" smtClean="0"/>
              <a:t>‹#›</a:t>
            </a:fld>
            <a:endParaRPr lang="en-US" dirty="0"/>
          </a:p>
        </p:txBody>
      </p:sp>
    </p:spTree>
    <p:extLst>
      <p:ext uri="{BB962C8B-B14F-4D97-AF65-F5344CB8AC3E}">
        <p14:creationId xmlns:p14="http://schemas.microsoft.com/office/powerpoint/2010/main" val="30523706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37667" rtl="0" eaLnBrk="1" latinLnBrk="0" hangingPunct="1">
        <a:lnSpc>
          <a:spcPct val="90000"/>
        </a:lnSpc>
        <a:spcBef>
          <a:spcPct val="0"/>
        </a:spcBef>
        <a:buNone/>
        <a:defRPr sz="2587" kern="1200">
          <a:solidFill>
            <a:schemeClr val="tx1"/>
          </a:solidFill>
          <a:latin typeface="+mj-lt"/>
          <a:ea typeface="+mj-ea"/>
          <a:cs typeface="+mj-cs"/>
        </a:defRPr>
      </a:lvl1pPr>
    </p:titleStyle>
    <p:bodyStyle>
      <a:lvl1pPr marL="134417" indent="-134417" algn="l" defTabSz="537667" rtl="0" eaLnBrk="1" latinLnBrk="0" hangingPunct="1">
        <a:lnSpc>
          <a:spcPct val="90000"/>
        </a:lnSpc>
        <a:spcBef>
          <a:spcPts val="588"/>
        </a:spcBef>
        <a:buFont typeface="Arial" panose="020B0604020202020204" pitchFamily="34" charset="0"/>
        <a:buChar char="•"/>
        <a:defRPr sz="1646" kern="1200">
          <a:solidFill>
            <a:schemeClr val="tx1"/>
          </a:solidFill>
          <a:latin typeface="+mn-lt"/>
          <a:ea typeface="+mn-ea"/>
          <a:cs typeface="+mn-cs"/>
        </a:defRPr>
      </a:lvl1pPr>
      <a:lvl2pPr marL="403250" indent="-134417" algn="l" defTabSz="537667" rtl="0" eaLnBrk="1" latinLnBrk="0" hangingPunct="1">
        <a:lnSpc>
          <a:spcPct val="90000"/>
        </a:lnSpc>
        <a:spcBef>
          <a:spcPts val="294"/>
        </a:spcBef>
        <a:buFont typeface="Arial" panose="020B0604020202020204" pitchFamily="34" charset="0"/>
        <a:buChar char="•"/>
        <a:defRPr sz="1411" kern="1200">
          <a:solidFill>
            <a:schemeClr val="tx1"/>
          </a:solidFill>
          <a:latin typeface="+mn-lt"/>
          <a:ea typeface="+mn-ea"/>
          <a:cs typeface="+mn-cs"/>
        </a:defRPr>
      </a:lvl2pPr>
      <a:lvl3pPr marL="672084" indent="-134417" algn="l" defTabSz="537667" rtl="0" eaLnBrk="1" latinLnBrk="0" hangingPunct="1">
        <a:lnSpc>
          <a:spcPct val="90000"/>
        </a:lnSpc>
        <a:spcBef>
          <a:spcPts val="294"/>
        </a:spcBef>
        <a:buFont typeface="Arial" panose="020B0604020202020204" pitchFamily="34" charset="0"/>
        <a:buChar char="•"/>
        <a:defRPr sz="1176" kern="1200">
          <a:solidFill>
            <a:schemeClr val="tx1"/>
          </a:solidFill>
          <a:latin typeface="+mn-lt"/>
          <a:ea typeface="+mn-ea"/>
          <a:cs typeface="+mn-cs"/>
        </a:defRPr>
      </a:lvl3pPr>
      <a:lvl4pPr marL="940918" indent="-134417" algn="l" defTabSz="537667" rtl="0" eaLnBrk="1" latinLnBrk="0" hangingPunct="1">
        <a:lnSpc>
          <a:spcPct val="90000"/>
        </a:lnSpc>
        <a:spcBef>
          <a:spcPts val="294"/>
        </a:spcBef>
        <a:buFont typeface="Arial" panose="020B0604020202020204" pitchFamily="34" charset="0"/>
        <a:buChar char="•"/>
        <a:defRPr sz="1058" kern="1200">
          <a:solidFill>
            <a:schemeClr val="tx1"/>
          </a:solidFill>
          <a:latin typeface="+mn-lt"/>
          <a:ea typeface="+mn-ea"/>
          <a:cs typeface="+mn-cs"/>
        </a:defRPr>
      </a:lvl4pPr>
      <a:lvl5pPr marL="1209751" indent="-134417" algn="l" defTabSz="537667" rtl="0" eaLnBrk="1" latinLnBrk="0" hangingPunct="1">
        <a:lnSpc>
          <a:spcPct val="90000"/>
        </a:lnSpc>
        <a:spcBef>
          <a:spcPts val="294"/>
        </a:spcBef>
        <a:buFont typeface="Arial" panose="020B0604020202020204" pitchFamily="34" charset="0"/>
        <a:buChar char="•"/>
        <a:defRPr sz="1058" kern="1200">
          <a:solidFill>
            <a:schemeClr val="tx1"/>
          </a:solidFill>
          <a:latin typeface="+mn-lt"/>
          <a:ea typeface="+mn-ea"/>
          <a:cs typeface="+mn-cs"/>
        </a:defRPr>
      </a:lvl5pPr>
      <a:lvl6pPr marL="1478585" indent="-134417" algn="l" defTabSz="537667" rtl="0" eaLnBrk="1" latinLnBrk="0" hangingPunct="1">
        <a:lnSpc>
          <a:spcPct val="90000"/>
        </a:lnSpc>
        <a:spcBef>
          <a:spcPts val="294"/>
        </a:spcBef>
        <a:buFont typeface="Arial" panose="020B0604020202020204" pitchFamily="34" charset="0"/>
        <a:buChar char="•"/>
        <a:defRPr sz="1058" kern="1200">
          <a:solidFill>
            <a:schemeClr val="tx1"/>
          </a:solidFill>
          <a:latin typeface="+mn-lt"/>
          <a:ea typeface="+mn-ea"/>
          <a:cs typeface="+mn-cs"/>
        </a:defRPr>
      </a:lvl6pPr>
      <a:lvl7pPr marL="1747418" indent="-134417" algn="l" defTabSz="537667" rtl="0" eaLnBrk="1" latinLnBrk="0" hangingPunct="1">
        <a:lnSpc>
          <a:spcPct val="90000"/>
        </a:lnSpc>
        <a:spcBef>
          <a:spcPts val="294"/>
        </a:spcBef>
        <a:buFont typeface="Arial" panose="020B0604020202020204" pitchFamily="34" charset="0"/>
        <a:buChar char="•"/>
        <a:defRPr sz="1058" kern="1200">
          <a:solidFill>
            <a:schemeClr val="tx1"/>
          </a:solidFill>
          <a:latin typeface="+mn-lt"/>
          <a:ea typeface="+mn-ea"/>
          <a:cs typeface="+mn-cs"/>
        </a:defRPr>
      </a:lvl7pPr>
      <a:lvl8pPr marL="2016252" indent="-134417" algn="l" defTabSz="537667" rtl="0" eaLnBrk="1" latinLnBrk="0" hangingPunct="1">
        <a:lnSpc>
          <a:spcPct val="90000"/>
        </a:lnSpc>
        <a:spcBef>
          <a:spcPts val="294"/>
        </a:spcBef>
        <a:buFont typeface="Arial" panose="020B0604020202020204" pitchFamily="34" charset="0"/>
        <a:buChar char="•"/>
        <a:defRPr sz="1058" kern="1200">
          <a:solidFill>
            <a:schemeClr val="tx1"/>
          </a:solidFill>
          <a:latin typeface="+mn-lt"/>
          <a:ea typeface="+mn-ea"/>
          <a:cs typeface="+mn-cs"/>
        </a:defRPr>
      </a:lvl8pPr>
      <a:lvl9pPr marL="2285086" indent="-134417" algn="l" defTabSz="537667" rtl="0" eaLnBrk="1" latinLnBrk="0" hangingPunct="1">
        <a:lnSpc>
          <a:spcPct val="90000"/>
        </a:lnSpc>
        <a:spcBef>
          <a:spcPts val="294"/>
        </a:spcBef>
        <a:buFont typeface="Arial" panose="020B0604020202020204" pitchFamily="34" charset="0"/>
        <a:buChar char="•"/>
        <a:defRPr sz="1058" kern="1200">
          <a:solidFill>
            <a:schemeClr val="tx1"/>
          </a:solidFill>
          <a:latin typeface="+mn-lt"/>
          <a:ea typeface="+mn-ea"/>
          <a:cs typeface="+mn-cs"/>
        </a:defRPr>
      </a:lvl9pPr>
    </p:bodyStyle>
    <p:otherStyle>
      <a:defPPr>
        <a:defRPr lang="en-US"/>
      </a:defPPr>
      <a:lvl1pPr marL="0" algn="l" defTabSz="537667" rtl="0" eaLnBrk="1" latinLnBrk="0" hangingPunct="1">
        <a:defRPr sz="1058" kern="1200">
          <a:solidFill>
            <a:schemeClr val="tx1"/>
          </a:solidFill>
          <a:latin typeface="+mn-lt"/>
          <a:ea typeface="+mn-ea"/>
          <a:cs typeface="+mn-cs"/>
        </a:defRPr>
      </a:lvl1pPr>
      <a:lvl2pPr marL="268834" algn="l" defTabSz="537667" rtl="0" eaLnBrk="1" latinLnBrk="0" hangingPunct="1">
        <a:defRPr sz="1058" kern="1200">
          <a:solidFill>
            <a:schemeClr val="tx1"/>
          </a:solidFill>
          <a:latin typeface="+mn-lt"/>
          <a:ea typeface="+mn-ea"/>
          <a:cs typeface="+mn-cs"/>
        </a:defRPr>
      </a:lvl2pPr>
      <a:lvl3pPr marL="537667" algn="l" defTabSz="537667" rtl="0" eaLnBrk="1" latinLnBrk="0" hangingPunct="1">
        <a:defRPr sz="1058" kern="1200">
          <a:solidFill>
            <a:schemeClr val="tx1"/>
          </a:solidFill>
          <a:latin typeface="+mn-lt"/>
          <a:ea typeface="+mn-ea"/>
          <a:cs typeface="+mn-cs"/>
        </a:defRPr>
      </a:lvl3pPr>
      <a:lvl4pPr marL="806501" algn="l" defTabSz="537667" rtl="0" eaLnBrk="1" latinLnBrk="0" hangingPunct="1">
        <a:defRPr sz="1058" kern="1200">
          <a:solidFill>
            <a:schemeClr val="tx1"/>
          </a:solidFill>
          <a:latin typeface="+mn-lt"/>
          <a:ea typeface="+mn-ea"/>
          <a:cs typeface="+mn-cs"/>
        </a:defRPr>
      </a:lvl4pPr>
      <a:lvl5pPr marL="1075334" algn="l" defTabSz="537667" rtl="0" eaLnBrk="1" latinLnBrk="0" hangingPunct="1">
        <a:defRPr sz="1058" kern="1200">
          <a:solidFill>
            <a:schemeClr val="tx1"/>
          </a:solidFill>
          <a:latin typeface="+mn-lt"/>
          <a:ea typeface="+mn-ea"/>
          <a:cs typeface="+mn-cs"/>
        </a:defRPr>
      </a:lvl5pPr>
      <a:lvl6pPr marL="1344168" algn="l" defTabSz="537667" rtl="0" eaLnBrk="1" latinLnBrk="0" hangingPunct="1">
        <a:defRPr sz="1058" kern="1200">
          <a:solidFill>
            <a:schemeClr val="tx1"/>
          </a:solidFill>
          <a:latin typeface="+mn-lt"/>
          <a:ea typeface="+mn-ea"/>
          <a:cs typeface="+mn-cs"/>
        </a:defRPr>
      </a:lvl6pPr>
      <a:lvl7pPr marL="1613002" algn="l" defTabSz="537667" rtl="0" eaLnBrk="1" latinLnBrk="0" hangingPunct="1">
        <a:defRPr sz="1058" kern="1200">
          <a:solidFill>
            <a:schemeClr val="tx1"/>
          </a:solidFill>
          <a:latin typeface="+mn-lt"/>
          <a:ea typeface="+mn-ea"/>
          <a:cs typeface="+mn-cs"/>
        </a:defRPr>
      </a:lvl7pPr>
      <a:lvl8pPr marL="1881835" algn="l" defTabSz="537667" rtl="0" eaLnBrk="1" latinLnBrk="0" hangingPunct="1">
        <a:defRPr sz="1058" kern="1200">
          <a:solidFill>
            <a:schemeClr val="tx1"/>
          </a:solidFill>
          <a:latin typeface="+mn-lt"/>
          <a:ea typeface="+mn-ea"/>
          <a:cs typeface="+mn-cs"/>
        </a:defRPr>
      </a:lvl8pPr>
      <a:lvl9pPr marL="2150669" algn="l" defTabSz="537667" rtl="0" eaLnBrk="1" latinLnBrk="0" hangingPunct="1">
        <a:defRPr sz="105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18" Type="http://schemas.openxmlformats.org/officeDocument/2006/relationships/image" Target="../media/image20.png"/><Relationship Id="rId3" Type="http://schemas.openxmlformats.org/officeDocument/2006/relationships/image" Target="../media/image5.png"/><Relationship Id="rId21" Type="http://schemas.openxmlformats.org/officeDocument/2006/relationships/image" Target="../media/image23.pn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19.png"/><Relationship Id="rId25" Type="http://schemas.openxmlformats.org/officeDocument/2006/relationships/image" Target="../media/image27.png"/><Relationship Id="rId2" Type="http://schemas.openxmlformats.org/officeDocument/2006/relationships/image" Target="../media/image4.png"/><Relationship Id="rId16" Type="http://schemas.openxmlformats.org/officeDocument/2006/relationships/image" Target="../media/image18.png"/><Relationship Id="rId20" Type="http://schemas.openxmlformats.org/officeDocument/2006/relationships/image" Target="../media/image22.png"/><Relationship Id="rId1" Type="http://schemas.openxmlformats.org/officeDocument/2006/relationships/slideLayout" Target="../slideLayouts/slideLayout7.xml"/><Relationship Id="rId6" Type="http://schemas.openxmlformats.org/officeDocument/2006/relationships/image" Target="../media/image8.png"/><Relationship Id="rId11" Type="http://schemas.openxmlformats.org/officeDocument/2006/relationships/image" Target="../media/image13.png"/><Relationship Id="rId24" Type="http://schemas.openxmlformats.org/officeDocument/2006/relationships/image" Target="../media/image26.png"/><Relationship Id="rId5" Type="http://schemas.openxmlformats.org/officeDocument/2006/relationships/image" Target="../media/image7.png"/><Relationship Id="rId15" Type="http://schemas.openxmlformats.org/officeDocument/2006/relationships/image" Target="../media/image17.png"/><Relationship Id="rId23" Type="http://schemas.openxmlformats.org/officeDocument/2006/relationships/image" Target="../media/image25.png"/><Relationship Id="rId10" Type="http://schemas.openxmlformats.org/officeDocument/2006/relationships/image" Target="../media/image12.png"/><Relationship Id="rId19" Type="http://schemas.openxmlformats.org/officeDocument/2006/relationships/image" Target="../media/image21.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 Id="rId22" Type="http://schemas.openxmlformats.org/officeDocument/2006/relationships/image" Target="../media/image24.png"/></Relationships>
</file>

<file path=ppt/slides/_rels/slide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31.png"/><Relationship Id="rId7" Type="http://schemas.openxmlformats.org/officeDocument/2006/relationships/image" Target="../media/image35.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34.png"/><Relationship Id="rId5" Type="http://schemas.openxmlformats.org/officeDocument/2006/relationships/image" Target="../media/image33.jpeg"/><Relationship Id="rId4" Type="http://schemas.openxmlformats.org/officeDocument/2006/relationships/image" Target="../media/image3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FC6C789-86EF-4481-93C3-DA1EB641C75F}"/>
              </a:ext>
            </a:extLst>
          </p:cNvPr>
          <p:cNvSpPr/>
          <p:nvPr/>
        </p:nvSpPr>
        <p:spPr>
          <a:xfrm>
            <a:off x="2688431" y="5043521"/>
            <a:ext cx="2688431" cy="1195751"/>
          </a:xfrm>
          <a:prstGeom prst="rect">
            <a:avLst/>
          </a:prstGeom>
          <a:solidFill>
            <a:srgbClr val="E3CB5C"/>
          </a:solidFill>
          <a:ln>
            <a:solidFill>
              <a:srgbClr val="E3CB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240C41EC-A518-4039-94D1-551A8CFF673F}"/>
              </a:ext>
            </a:extLst>
          </p:cNvPr>
          <p:cNvSpPr/>
          <p:nvPr/>
        </p:nvSpPr>
        <p:spPr>
          <a:xfrm>
            <a:off x="0" y="5043522"/>
            <a:ext cx="2688431" cy="1195751"/>
          </a:xfrm>
          <a:prstGeom prst="rect">
            <a:avLst/>
          </a:prstGeom>
          <a:solidFill>
            <a:srgbClr val="1B24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2" descr="Image result for phoenix legal logo">
            <a:extLst>
              <a:ext uri="{FF2B5EF4-FFF2-40B4-BE49-F238E27FC236}">
                <a16:creationId xmlns:a16="http://schemas.microsoft.com/office/drawing/2014/main" id="{EC1D20C4-7B61-4822-B871-D34BB997A023}"/>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21222" y="804829"/>
            <a:ext cx="4316016" cy="26416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13C402C1-F60E-4E36-9853-3C96AC097049}"/>
              </a:ext>
            </a:extLst>
          </p:cNvPr>
          <p:cNvSpPr/>
          <p:nvPr/>
        </p:nvSpPr>
        <p:spPr>
          <a:xfrm>
            <a:off x="0" y="5040147"/>
            <a:ext cx="2760459" cy="1169551"/>
          </a:xfrm>
          <a:prstGeom prst="rect">
            <a:avLst/>
          </a:prstGeom>
        </p:spPr>
        <p:txBody>
          <a:bodyPr wrap="square">
            <a:spAutoFit/>
          </a:bodyPr>
          <a:lstStyle/>
          <a:p>
            <a:pPr algn="ctr"/>
            <a:r>
              <a:rPr lang="en-IN" sz="1400" b="1" dirty="0">
                <a:solidFill>
                  <a:srgbClr val="E3CB5C"/>
                </a:solidFill>
                <a:ea typeface="Calibri" panose="020F0502020204030204" pitchFamily="34" charset="0"/>
              </a:rPr>
              <a:t>“</a:t>
            </a:r>
            <a:r>
              <a:rPr lang="en-IN" sz="1400" b="1" i="1" dirty="0">
                <a:solidFill>
                  <a:srgbClr val="E3CB5C"/>
                </a:solidFill>
                <a:ea typeface="Calibri" panose="020F0502020204030204" pitchFamily="34" charset="0"/>
              </a:rPr>
              <a:t>Consistently excellent. </a:t>
            </a:r>
          </a:p>
          <a:p>
            <a:pPr algn="ctr"/>
            <a:r>
              <a:rPr lang="en-IN" sz="1400" b="1" i="1" dirty="0">
                <a:solidFill>
                  <a:srgbClr val="E3CB5C"/>
                </a:solidFill>
                <a:ea typeface="Calibri" panose="020F0502020204030204" pitchFamily="34" charset="0"/>
              </a:rPr>
              <a:t>Phoenix Legal is blessed with an impressive team of first class lawyers who are user-friendly, sharp and solutions-oriented</a:t>
            </a:r>
            <a:r>
              <a:rPr lang="en-IN" sz="1400" dirty="0">
                <a:solidFill>
                  <a:srgbClr val="E3CB5C"/>
                </a:solidFill>
                <a:ea typeface="Calibri" panose="020F0502020204030204" pitchFamily="34" charset="0"/>
              </a:rPr>
              <a:t>.</a:t>
            </a:r>
            <a:r>
              <a:rPr lang="en-IN" sz="1400" b="1" dirty="0">
                <a:solidFill>
                  <a:srgbClr val="E3CB5C"/>
                </a:solidFill>
                <a:ea typeface="Calibri" panose="020F0502020204030204" pitchFamily="34" charset="0"/>
              </a:rPr>
              <a:t>”</a:t>
            </a:r>
            <a:endParaRPr lang="en-US" sz="1400" b="1" dirty="0">
              <a:solidFill>
                <a:srgbClr val="E3CB5C"/>
              </a:solidFill>
            </a:endParaRPr>
          </a:p>
        </p:txBody>
      </p:sp>
      <p:sp>
        <p:nvSpPr>
          <p:cNvPr id="7" name="Rectangle 6">
            <a:extLst>
              <a:ext uri="{FF2B5EF4-FFF2-40B4-BE49-F238E27FC236}">
                <a16:creationId xmlns:a16="http://schemas.microsoft.com/office/drawing/2014/main" id="{ADD37C06-3924-4638-8576-C224F9A34CC5}"/>
              </a:ext>
            </a:extLst>
          </p:cNvPr>
          <p:cNvSpPr/>
          <p:nvPr/>
        </p:nvSpPr>
        <p:spPr>
          <a:xfrm>
            <a:off x="2996118" y="5164345"/>
            <a:ext cx="2089251" cy="954107"/>
          </a:xfrm>
          <a:prstGeom prst="rect">
            <a:avLst/>
          </a:prstGeom>
        </p:spPr>
        <p:txBody>
          <a:bodyPr wrap="square">
            <a:spAutoFit/>
          </a:bodyPr>
          <a:lstStyle/>
          <a:p>
            <a:pPr algn="ctr">
              <a:spcAft>
                <a:spcPts val="750"/>
              </a:spcAft>
            </a:pPr>
            <a:r>
              <a:rPr lang="en-IN" sz="1400" b="1" dirty="0">
                <a:solidFill>
                  <a:srgbClr val="1B2442"/>
                </a:solidFill>
                <a:ea typeface="Times New Roman" panose="02020603050405020304" pitchFamily="18" charset="0"/>
              </a:rPr>
              <a:t>"</a:t>
            </a:r>
            <a:r>
              <a:rPr lang="en-IN" sz="1400" b="1" i="1" dirty="0">
                <a:solidFill>
                  <a:srgbClr val="1B2442"/>
                </a:solidFill>
                <a:ea typeface="Times New Roman" panose="02020603050405020304" pitchFamily="18" charset="0"/>
              </a:rPr>
              <a:t>Their strengths have been attention to detail and its rigorous approach to the deal.</a:t>
            </a:r>
            <a:r>
              <a:rPr lang="en-IN" sz="1400" b="1" dirty="0">
                <a:solidFill>
                  <a:srgbClr val="1B2442"/>
                </a:solidFill>
                <a:ea typeface="Times New Roman" panose="02020603050405020304" pitchFamily="18" charset="0"/>
              </a:rPr>
              <a:t>"</a:t>
            </a:r>
            <a:endParaRPr lang="en-US" sz="1400" b="1" dirty="0">
              <a:solidFill>
                <a:srgbClr val="1B2442"/>
              </a:solidFill>
              <a:ea typeface="Times New Roman" panose="02020603050405020304" pitchFamily="18" charset="0"/>
            </a:endParaRPr>
          </a:p>
        </p:txBody>
      </p:sp>
      <p:pic>
        <p:nvPicPr>
          <p:cNvPr id="8" name="Picture 7" descr="Image result for asialaw profiles">
            <a:extLst>
              <a:ext uri="{FF2B5EF4-FFF2-40B4-BE49-F238E27FC236}">
                <a16:creationId xmlns:a16="http://schemas.microsoft.com/office/drawing/2014/main" id="{716602E3-24DE-4900-A449-2789BDC52073}"/>
              </a:ext>
            </a:extLst>
          </p:cNvPr>
          <p:cNvPicPr/>
          <p:nvPr/>
        </p:nvPicPr>
        <p:blipFill rotWithShape="1">
          <a:blip r:embed="rId3" cstate="print">
            <a:extLst>
              <a:ext uri="{28A0092B-C50C-407E-A947-70E740481C1C}">
                <a14:useLocalDpi xmlns:a14="http://schemas.microsoft.com/office/drawing/2010/main" val="0"/>
              </a:ext>
            </a:extLst>
          </a:blip>
          <a:srcRect l="25213" t="28211" r="23637" b="28490"/>
          <a:stretch/>
        </p:blipFill>
        <p:spPr bwMode="auto">
          <a:xfrm>
            <a:off x="447472" y="6336882"/>
            <a:ext cx="1792991" cy="686488"/>
          </a:xfrm>
          <a:prstGeom prst="rect">
            <a:avLst/>
          </a:prstGeom>
          <a:noFill/>
          <a:ln>
            <a:noFill/>
          </a:ln>
          <a:extLst>
            <a:ext uri="{53640926-AAD7-44D8-BBD7-CCE9431645EC}">
              <a14:shadowObscured xmlns:a14="http://schemas.microsoft.com/office/drawing/2010/main"/>
            </a:ext>
          </a:extLst>
        </p:spPr>
      </p:pic>
      <p:pic>
        <p:nvPicPr>
          <p:cNvPr id="9" name="Picture 8" descr="C:\Users\PL-71\AppData\Local\Microsoft\Windows\INetCache\Content.MSO\BF14506D.tmp">
            <a:extLst>
              <a:ext uri="{FF2B5EF4-FFF2-40B4-BE49-F238E27FC236}">
                <a16:creationId xmlns:a16="http://schemas.microsoft.com/office/drawing/2014/main" id="{75D06EA2-5BC9-4318-9457-BA31C6A918FD}"/>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44247" y="6404975"/>
            <a:ext cx="1792991" cy="550301"/>
          </a:xfrm>
          <a:prstGeom prst="rect">
            <a:avLst/>
          </a:prstGeom>
          <a:noFill/>
          <a:ln>
            <a:noFill/>
          </a:ln>
        </p:spPr>
      </p:pic>
      <p:sp>
        <p:nvSpPr>
          <p:cNvPr id="12" name="TextBox 11">
            <a:extLst>
              <a:ext uri="{FF2B5EF4-FFF2-40B4-BE49-F238E27FC236}">
                <a16:creationId xmlns:a16="http://schemas.microsoft.com/office/drawing/2014/main" id="{D314D8C4-CFED-4B13-850B-9E0A82FDE478}"/>
              </a:ext>
            </a:extLst>
          </p:cNvPr>
          <p:cNvSpPr txBox="1"/>
          <p:nvPr/>
        </p:nvSpPr>
        <p:spPr>
          <a:xfrm>
            <a:off x="1633156" y="4416956"/>
            <a:ext cx="1072731" cy="584775"/>
          </a:xfrm>
          <a:prstGeom prst="rect">
            <a:avLst/>
          </a:prstGeom>
          <a:noFill/>
        </p:spPr>
        <p:txBody>
          <a:bodyPr wrap="none" rtlCol="0">
            <a:spAutoFit/>
          </a:bodyPr>
          <a:lstStyle/>
          <a:p>
            <a:pPr algn="ctr"/>
            <a:r>
              <a:rPr lang="en-US" sz="3200" b="1" dirty="0">
                <a:solidFill>
                  <a:srgbClr val="002060"/>
                </a:solidFill>
                <a:effectLst>
                  <a:outerShdw blurRad="38100" dist="38100" dir="2700000" algn="tl">
                    <a:srgbClr val="000000">
                      <a:alpha val="43137"/>
                    </a:srgbClr>
                  </a:outerShdw>
                </a:effectLst>
              </a:rPr>
              <a:t>FIRM</a:t>
            </a:r>
          </a:p>
        </p:txBody>
      </p:sp>
      <p:sp>
        <p:nvSpPr>
          <p:cNvPr id="13" name="TextBox 12">
            <a:extLst>
              <a:ext uri="{FF2B5EF4-FFF2-40B4-BE49-F238E27FC236}">
                <a16:creationId xmlns:a16="http://schemas.microsoft.com/office/drawing/2014/main" id="{6DE77005-F1FF-42E3-8654-3DD48A2DB6D0}"/>
              </a:ext>
            </a:extLst>
          </p:cNvPr>
          <p:cNvSpPr txBox="1"/>
          <p:nvPr/>
        </p:nvSpPr>
        <p:spPr>
          <a:xfrm>
            <a:off x="2683445" y="4416955"/>
            <a:ext cx="1578445" cy="584775"/>
          </a:xfrm>
          <a:prstGeom prst="rect">
            <a:avLst/>
          </a:prstGeom>
          <a:noFill/>
        </p:spPr>
        <p:txBody>
          <a:bodyPr wrap="none" rtlCol="0">
            <a:spAutoFit/>
          </a:bodyPr>
          <a:lstStyle/>
          <a:p>
            <a:pPr algn="ctr"/>
            <a:r>
              <a:rPr lang="en-US" sz="3200" b="1" dirty="0">
                <a:solidFill>
                  <a:srgbClr val="E3CB5C"/>
                </a:solidFill>
                <a:effectLst>
                  <a:outerShdw blurRad="38100" dist="38100" dir="2700000" algn="tl">
                    <a:srgbClr val="000000">
                      <a:alpha val="43137"/>
                    </a:srgbClr>
                  </a:outerShdw>
                </a:effectLst>
              </a:rPr>
              <a:t>PROFILE</a:t>
            </a:r>
          </a:p>
        </p:txBody>
      </p:sp>
    </p:spTree>
    <p:extLst>
      <p:ext uri="{BB962C8B-B14F-4D97-AF65-F5344CB8AC3E}">
        <p14:creationId xmlns:p14="http://schemas.microsoft.com/office/powerpoint/2010/main" val="2058242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D449700-AFA6-4516-B1B7-210298B9416C}"/>
              </a:ext>
            </a:extLst>
          </p:cNvPr>
          <p:cNvSpPr/>
          <p:nvPr/>
        </p:nvSpPr>
        <p:spPr>
          <a:xfrm>
            <a:off x="480029" y="100154"/>
            <a:ext cx="3599234" cy="1338828"/>
          </a:xfrm>
          <a:prstGeom prst="rect">
            <a:avLst/>
          </a:prstGeom>
        </p:spPr>
        <p:txBody>
          <a:bodyPr wrap="square">
            <a:spAutoFit/>
          </a:bodyPr>
          <a:lstStyle/>
          <a:p>
            <a:pPr algn="just">
              <a:lnSpc>
                <a:spcPct val="150000"/>
              </a:lnSpc>
              <a:spcAft>
                <a:spcPts val="750"/>
              </a:spcAft>
            </a:pPr>
            <a:r>
              <a:rPr lang="en-IN" sz="900" dirty="0"/>
              <a:t>Founded in 2008, Phoenix Legal is a leading full service/multi-disciplinary Indian law firm offering transactional, regulatory, advisory, dispute resolution, and tax services. With its principal offices in New Delhi and Mumbai, the firm advises a diverse clientele including domestic and international companies, banks and financial institutions, funds, promoter groups, and public sector undertakings. </a:t>
            </a:r>
          </a:p>
        </p:txBody>
      </p:sp>
      <p:sp>
        <p:nvSpPr>
          <p:cNvPr id="3" name="TextBox 2">
            <a:extLst>
              <a:ext uri="{FF2B5EF4-FFF2-40B4-BE49-F238E27FC236}">
                <a16:creationId xmlns:a16="http://schemas.microsoft.com/office/drawing/2014/main" id="{FF0F9A14-B3A7-4FEB-9068-E36CDBFB91F7}"/>
              </a:ext>
            </a:extLst>
          </p:cNvPr>
          <p:cNvSpPr txBox="1"/>
          <p:nvPr/>
        </p:nvSpPr>
        <p:spPr>
          <a:xfrm>
            <a:off x="3942461" y="219853"/>
            <a:ext cx="1108953" cy="1384995"/>
          </a:xfrm>
          <a:prstGeom prst="rect">
            <a:avLst/>
          </a:prstGeom>
          <a:noFill/>
        </p:spPr>
        <p:txBody>
          <a:bodyPr wrap="square" rtlCol="0">
            <a:spAutoFit/>
          </a:bodyPr>
          <a:lstStyle/>
          <a:p>
            <a:pPr algn="ctr"/>
            <a:r>
              <a:rPr lang="en-US" sz="2800" b="1" dirty="0">
                <a:solidFill>
                  <a:srgbClr val="E3CB5C"/>
                </a:solidFill>
              </a:rPr>
              <a:t>WHO WE ARE</a:t>
            </a:r>
          </a:p>
        </p:txBody>
      </p:sp>
      <p:sp>
        <p:nvSpPr>
          <p:cNvPr id="4" name="TextBox 3">
            <a:extLst>
              <a:ext uri="{FF2B5EF4-FFF2-40B4-BE49-F238E27FC236}">
                <a16:creationId xmlns:a16="http://schemas.microsoft.com/office/drawing/2014/main" id="{D7FCD8F9-A041-4F08-BA81-2B37D185A4BA}"/>
              </a:ext>
            </a:extLst>
          </p:cNvPr>
          <p:cNvSpPr txBox="1"/>
          <p:nvPr/>
        </p:nvSpPr>
        <p:spPr>
          <a:xfrm>
            <a:off x="1470380" y="1647406"/>
            <a:ext cx="2496412" cy="523220"/>
          </a:xfrm>
          <a:prstGeom prst="rect">
            <a:avLst/>
          </a:prstGeom>
          <a:noFill/>
        </p:spPr>
        <p:txBody>
          <a:bodyPr wrap="square" rtlCol="0">
            <a:spAutoFit/>
          </a:bodyPr>
          <a:lstStyle/>
          <a:p>
            <a:pPr algn="ctr"/>
            <a:r>
              <a:rPr lang="en-US" sz="2800" b="1" dirty="0">
                <a:solidFill>
                  <a:srgbClr val="1B2442"/>
                </a:solidFill>
              </a:rPr>
              <a:t>WHAT WE DO</a:t>
            </a:r>
          </a:p>
        </p:txBody>
      </p:sp>
      <p:pic>
        <p:nvPicPr>
          <p:cNvPr id="12" name="Picture 11">
            <a:extLst>
              <a:ext uri="{FF2B5EF4-FFF2-40B4-BE49-F238E27FC236}">
                <a16:creationId xmlns:a16="http://schemas.microsoft.com/office/drawing/2014/main" id="{942F9E7F-51E9-427C-82E6-866D68209F9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07290" y="2186507"/>
            <a:ext cx="531915" cy="531915"/>
          </a:xfrm>
          <a:prstGeom prst="rect">
            <a:avLst/>
          </a:prstGeom>
        </p:spPr>
      </p:pic>
      <p:pic>
        <p:nvPicPr>
          <p:cNvPr id="14" name="Picture 13">
            <a:extLst>
              <a:ext uri="{FF2B5EF4-FFF2-40B4-BE49-F238E27FC236}">
                <a16:creationId xmlns:a16="http://schemas.microsoft.com/office/drawing/2014/main" id="{FCD1DD00-8D53-41D4-8F91-BE6AB9CD42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5046" y="2150299"/>
            <a:ext cx="562267" cy="533908"/>
          </a:xfrm>
          <a:prstGeom prst="rect">
            <a:avLst/>
          </a:prstGeom>
        </p:spPr>
      </p:pic>
      <p:grpSp>
        <p:nvGrpSpPr>
          <p:cNvPr id="5" name="Group 4">
            <a:extLst>
              <a:ext uri="{FF2B5EF4-FFF2-40B4-BE49-F238E27FC236}">
                <a16:creationId xmlns:a16="http://schemas.microsoft.com/office/drawing/2014/main" id="{A148EC5D-A7ED-45D6-9215-EF48FBFFA343}"/>
              </a:ext>
            </a:extLst>
          </p:cNvPr>
          <p:cNvGrpSpPr/>
          <p:nvPr/>
        </p:nvGrpSpPr>
        <p:grpSpPr>
          <a:xfrm>
            <a:off x="211434" y="2264232"/>
            <a:ext cx="4896159" cy="4818665"/>
            <a:chOff x="211434" y="2234735"/>
            <a:chExt cx="4896159" cy="4818665"/>
          </a:xfrm>
        </p:grpSpPr>
        <p:pic>
          <p:nvPicPr>
            <p:cNvPr id="6" name="Picture 5">
              <a:extLst>
                <a:ext uri="{FF2B5EF4-FFF2-40B4-BE49-F238E27FC236}">
                  <a16:creationId xmlns:a16="http://schemas.microsoft.com/office/drawing/2014/main" id="{CFC5E9ED-1DF3-477E-885D-B3247B853BA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0868" y="2250354"/>
              <a:ext cx="535953" cy="535953"/>
            </a:xfrm>
            <a:prstGeom prst="rect">
              <a:avLst/>
            </a:prstGeom>
          </p:spPr>
        </p:pic>
        <p:sp>
          <p:nvSpPr>
            <p:cNvPr id="7" name="TextBox 6">
              <a:extLst>
                <a:ext uri="{FF2B5EF4-FFF2-40B4-BE49-F238E27FC236}">
                  <a16:creationId xmlns:a16="http://schemas.microsoft.com/office/drawing/2014/main" id="{4D9255C7-8946-40F4-8D7E-4D021EFA5364}"/>
                </a:ext>
              </a:extLst>
            </p:cNvPr>
            <p:cNvSpPr txBox="1"/>
            <p:nvPr/>
          </p:nvSpPr>
          <p:spPr>
            <a:xfrm>
              <a:off x="511697" y="2743985"/>
              <a:ext cx="894293" cy="369332"/>
            </a:xfrm>
            <a:prstGeom prst="rect">
              <a:avLst/>
            </a:prstGeom>
            <a:noFill/>
          </p:spPr>
          <p:txBody>
            <a:bodyPr wrap="square" rtlCol="0">
              <a:spAutoFit/>
            </a:bodyPr>
            <a:lstStyle/>
            <a:p>
              <a:pPr algn="ctr"/>
              <a:r>
                <a:rPr lang="en-US" sz="900" b="1" dirty="0">
                  <a:solidFill>
                    <a:srgbClr val="E3CB5C"/>
                  </a:solidFill>
                </a:rPr>
                <a:t>Aerospace </a:t>
              </a:r>
            </a:p>
            <a:p>
              <a:pPr algn="ctr"/>
              <a:r>
                <a:rPr lang="en-US" sz="900" b="1" dirty="0">
                  <a:solidFill>
                    <a:srgbClr val="E3CB5C"/>
                  </a:solidFill>
                </a:rPr>
                <a:t>&amp; Defense</a:t>
              </a:r>
            </a:p>
          </p:txBody>
        </p:sp>
        <p:pic>
          <p:nvPicPr>
            <p:cNvPr id="9" name="Picture 8">
              <a:extLst>
                <a:ext uri="{FF2B5EF4-FFF2-40B4-BE49-F238E27FC236}">
                  <a16:creationId xmlns:a16="http://schemas.microsoft.com/office/drawing/2014/main" id="{502CE3EB-E0E9-4CDC-8EF8-E22B9F84D31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17798" y="2234735"/>
              <a:ext cx="531915" cy="531915"/>
            </a:xfrm>
            <a:prstGeom prst="rect">
              <a:avLst/>
            </a:prstGeom>
          </p:spPr>
        </p:pic>
        <p:sp>
          <p:nvSpPr>
            <p:cNvPr id="10" name="TextBox 9">
              <a:extLst>
                <a:ext uri="{FF2B5EF4-FFF2-40B4-BE49-F238E27FC236}">
                  <a16:creationId xmlns:a16="http://schemas.microsoft.com/office/drawing/2014/main" id="{A1465D42-97E8-446F-B195-298486B8A35D}"/>
                </a:ext>
              </a:extLst>
            </p:cNvPr>
            <p:cNvSpPr txBox="1"/>
            <p:nvPr/>
          </p:nvSpPr>
          <p:spPr>
            <a:xfrm>
              <a:off x="2347290" y="2810660"/>
              <a:ext cx="894293" cy="369332"/>
            </a:xfrm>
            <a:prstGeom prst="rect">
              <a:avLst/>
            </a:prstGeom>
            <a:noFill/>
          </p:spPr>
          <p:txBody>
            <a:bodyPr wrap="square" rtlCol="0">
              <a:spAutoFit/>
            </a:bodyPr>
            <a:lstStyle/>
            <a:p>
              <a:pPr algn="ctr"/>
              <a:r>
                <a:rPr lang="en-US" sz="900" b="1" dirty="0">
                  <a:solidFill>
                    <a:srgbClr val="E3CB5C"/>
                  </a:solidFill>
                </a:rPr>
                <a:t>Anti-trust &amp; </a:t>
              </a:r>
            </a:p>
            <a:p>
              <a:pPr algn="ctr"/>
              <a:r>
                <a:rPr lang="en-US" sz="900" b="1" dirty="0">
                  <a:solidFill>
                    <a:srgbClr val="E3CB5C"/>
                  </a:solidFill>
                </a:rPr>
                <a:t>Competition</a:t>
              </a:r>
            </a:p>
          </p:txBody>
        </p:sp>
        <p:sp>
          <p:nvSpPr>
            <p:cNvPr id="13" name="TextBox 12">
              <a:extLst>
                <a:ext uri="{FF2B5EF4-FFF2-40B4-BE49-F238E27FC236}">
                  <a16:creationId xmlns:a16="http://schemas.microsoft.com/office/drawing/2014/main" id="{C327F8C8-F04B-4551-AFFA-631F49026CCD}"/>
                </a:ext>
              </a:extLst>
            </p:cNvPr>
            <p:cNvSpPr txBox="1"/>
            <p:nvPr/>
          </p:nvSpPr>
          <p:spPr>
            <a:xfrm>
              <a:off x="3015905" y="2821819"/>
              <a:ext cx="1265815" cy="369332"/>
            </a:xfrm>
            <a:prstGeom prst="rect">
              <a:avLst/>
            </a:prstGeom>
            <a:noFill/>
          </p:spPr>
          <p:txBody>
            <a:bodyPr wrap="square" rtlCol="0">
              <a:spAutoFit/>
            </a:bodyPr>
            <a:lstStyle/>
            <a:p>
              <a:pPr algn="ctr"/>
              <a:r>
                <a:rPr lang="en-US" sz="900" b="1" dirty="0">
                  <a:solidFill>
                    <a:srgbClr val="E3CB5C"/>
                  </a:solidFill>
                </a:rPr>
                <a:t>Banking &amp; </a:t>
              </a:r>
            </a:p>
            <a:p>
              <a:pPr algn="ctr"/>
              <a:r>
                <a:rPr lang="en-US" sz="900" b="1" dirty="0">
                  <a:solidFill>
                    <a:srgbClr val="E3CB5C"/>
                  </a:solidFill>
                </a:rPr>
                <a:t>Finance</a:t>
              </a:r>
            </a:p>
          </p:txBody>
        </p:sp>
        <p:pic>
          <p:nvPicPr>
            <p:cNvPr id="15" name="Picture 14">
              <a:extLst>
                <a:ext uri="{FF2B5EF4-FFF2-40B4-BE49-F238E27FC236}">
                  <a16:creationId xmlns:a16="http://schemas.microsoft.com/office/drawing/2014/main" id="{62D3D8FB-7C14-41B9-B8B7-730ACB6A6FC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96149" y="2254478"/>
              <a:ext cx="531915" cy="531915"/>
            </a:xfrm>
            <a:prstGeom prst="rect">
              <a:avLst/>
            </a:prstGeom>
          </p:spPr>
        </p:pic>
        <p:sp>
          <p:nvSpPr>
            <p:cNvPr id="16" name="TextBox 15">
              <a:extLst>
                <a:ext uri="{FF2B5EF4-FFF2-40B4-BE49-F238E27FC236}">
                  <a16:creationId xmlns:a16="http://schemas.microsoft.com/office/drawing/2014/main" id="{9212985C-017F-4697-95C8-9519E7D221FE}"/>
                </a:ext>
              </a:extLst>
            </p:cNvPr>
            <p:cNvSpPr txBox="1"/>
            <p:nvPr/>
          </p:nvSpPr>
          <p:spPr>
            <a:xfrm>
              <a:off x="3992877" y="2830702"/>
              <a:ext cx="1018652" cy="369332"/>
            </a:xfrm>
            <a:prstGeom prst="rect">
              <a:avLst/>
            </a:prstGeom>
            <a:noFill/>
          </p:spPr>
          <p:txBody>
            <a:bodyPr wrap="square" rtlCol="0">
              <a:spAutoFit/>
            </a:bodyPr>
            <a:lstStyle/>
            <a:p>
              <a:pPr algn="ctr"/>
              <a:r>
                <a:rPr lang="en-US" sz="900" b="1" dirty="0">
                  <a:solidFill>
                    <a:srgbClr val="E3CB5C"/>
                  </a:solidFill>
                </a:rPr>
                <a:t>Commercial </a:t>
              </a:r>
            </a:p>
            <a:p>
              <a:pPr algn="ctr"/>
              <a:r>
                <a:rPr lang="en-US" sz="900" b="1" dirty="0">
                  <a:solidFill>
                    <a:srgbClr val="E3CB5C"/>
                  </a:solidFill>
                </a:rPr>
                <a:t>Contracts</a:t>
              </a:r>
            </a:p>
          </p:txBody>
        </p:sp>
        <p:pic>
          <p:nvPicPr>
            <p:cNvPr id="18" name="Picture 17">
              <a:extLst>
                <a:ext uri="{FF2B5EF4-FFF2-40B4-BE49-F238E27FC236}">
                  <a16:creationId xmlns:a16="http://schemas.microsoft.com/office/drawing/2014/main" id="{89524FCE-EF65-40C0-9494-7503F512755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11242" y="3199896"/>
              <a:ext cx="531916" cy="531916"/>
            </a:xfrm>
            <a:prstGeom prst="rect">
              <a:avLst/>
            </a:prstGeom>
          </p:spPr>
        </p:pic>
        <p:sp>
          <p:nvSpPr>
            <p:cNvPr id="19" name="TextBox 18">
              <a:extLst>
                <a:ext uri="{FF2B5EF4-FFF2-40B4-BE49-F238E27FC236}">
                  <a16:creationId xmlns:a16="http://schemas.microsoft.com/office/drawing/2014/main" id="{C3FFBEC4-F890-451B-B34B-67AEE6229399}"/>
                </a:ext>
              </a:extLst>
            </p:cNvPr>
            <p:cNvSpPr txBox="1"/>
            <p:nvPr/>
          </p:nvSpPr>
          <p:spPr>
            <a:xfrm>
              <a:off x="433405" y="3731152"/>
              <a:ext cx="1018652" cy="369332"/>
            </a:xfrm>
            <a:prstGeom prst="rect">
              <a:avLst/>
            </a:prstGeom>
            <a:noFill/>
          </p:spPr>
          <p:txBody>
            <a:bodyPr wrap="square" rtlCol="0">
              <a:spAutoFit/>
            </a:bodyPr>
            <a:lstStyle/>
            <a:p>
              <a:pPr algn="ctr"/>
              <a:r>
                <a:rPr lang="en-US" sz="900" b="1" dirty="0">
                  <a:solidFill>
                    <a:srgbClr val="E3CB5C"/>
                  </a:solidFill>
                </a:rPr>
                <a:t>Corporate &amp; </a:t>
              </a:r>
            </a:p>
            <a:p>
              <a:pPr algn="ctr"/>
              <a:r>
                <a:rPr lang="en-US" sz="900" b="1" dirty="0">
                  <a:solidFill>
                    <a:srgbClr val="E3CB5C"/>
                  </a:solidFill>
                </a:rPr>
                <a:t>Security Laws</a:t>
              </a:r>
            </a:p>
          </p:txBody>
        </p:sp>
        <p:pic>
          <p:nvPicPr>
            <p:cNvPr id="21" name="Picture 20">
              <a:extLst>
                <a:ext uri="{FF2B5EF4-FFF2-40B4-BE49-F238E27FC236}">
                  <a16:creationId xmlns:a16="http://schemas.microsoft.com/office/drawing/2014/main" id="{9CAEA8B7-61B6-4C4B-A396-09628BF3E16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601569" y="3204168"/>
              <a:ext cx="530849" cy="530849"/>
            </a:xfrm>
            <a:prstGeom prst="rect">
              <a:avLst/>
            </a:prstGeom>
          </p:spPr>
        </p:pic>
        <p:sp>
          <p:nvSpPr>
            <p:cNvPr id="22" name="TextBox 21">
              <a:extLst>
                <a:ext uri="{FF2B5EF4-FFF2-40B4-BE49-F238E27FC236}">
                  <a16:creationId xmlns:a16="http://schemas.microsoft.com/office/drawing/2014/main" id="{1BED1796-1696-4028-B62B-E9581075F6B8}"/>
                </a:ext>
              </a:extLst>
            </p:cNvPr>
            <p:cNvSpPr txBox="1"/>
            <p:nvPr/>
          </p:nvSpPr>
          <p:spPr>
            <a:xfrm>
              <a:off x="1203188" y="3730492"/>
              <a:ext cx="1337320" cy="369332"/>
            </a:xfrm>
            <a:prstGeom prst="rect">
              <a:avLst/>
            </a:prstGeom>
            <a:noFill/>
          </p:spPr>
          <p:txBody>
            <a:bodyPr wrap="square" rtlCol="0">
              <a:spAutoFit/>
            </a:bodyPr>
            <a:lstStyle/>
            <a:p>
              <a:pPr algn="ctr"/>
              <a:r>
                <a:rPr lang="en-US" sz="900" b="1" dirty="0">
                  <a:solidFill>
                    <a:srgbClr val="E3CB5C"/>
                  </a:solidFill>
                </a:rPr>
                <a:t>Corporate Insolvency</a:t>
              </a:r>
            </a:p>
            <a:p>
              <a:pPr algn="ctr"/>
              <a:r>
                <a:rPr lang="en-US" sz="900" b="1" dirty="0">
                  <a:solidFill>
                    <a:srgbClr val="E3CB5C"/>
                  </a:solidFill>
                </a:rPr>
                <a:t>&amp; Restructuring</a:t>
              </a:r>
            </a:p>
          </p:txBody>
        </p:sp>
        <p:pic>
          <p:nvPicPr>
            <p:cNvPr id="26" name="Picture 25">
              <a:extLst>
                <a:ext uri="{FF2B5EF4-FFF2-40B4-BE49-F238E27FC236}">
                  <a16:creationId xmlns:a16="http://schemas.microsoft.com/office/drawing/2014/main" id="{19AC4A7A-6EBE-45C1-88E7-7B0CE3E9B71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flipH="1">
              <a:off x="2431442" y="3254005"/>
              <a:ext cx="526676" cy="526676"/>
            </a:xfrm>
            <a:prstGeom prst="rect">
              <a:avLst/>
            </a:prstGeom>
          </p:spPr>
        </p:pic>
        <p:sp>
          <p:nvSpPr>
            <p:cNvPr id="27" name="TextBox 26">
              <a:extLst>
                <a:ext uri="{FF2B5EF4-FFF2-40B4-BE49-F238E27FC236}">
                  <a16:creationId xmlns:a16="http://schemas.microsoft.com/office/drawing/2014/main" id="{3732AB54-CC46-44B3-AB68-23781BA38914}"/>
                </a:ext>
              </a:extLst>
            </p:cNvPr>
            <p:cNvSpPr txBox="1"/>
            <p:nvPr/>
          </p:nvSpPr>
          <p:spPr>
            <a:xfrm>
              <a:off x="2154052" y="3759850"/>
              <a:ext cx="1093998" cy="369332"/>
            </a:xfrm>
            <a:prstGeom prst="rect">
              <a:avLst/>
            </a:prstGeom>
            <a:noFill/>
          </p:spPr>
          <p:txBody>
            <a:bodyPr wrap="square" rtlCol="0">
              <a:spAutoFit/>
            </a:bodyPr>
            <a:lstStyle/>
            <a:p>
              <a:pPr algn="ctr"/>
              <a:r>
                <a:rPr lang="en-US" sz="900" b="1" dirty="0">
                  <a:solidFill>
                    <a:srgbClr val="E3CB5C"/>
                  </a:solidFill>
                </a:rPr>
                <a:t>Dispute </a:t>
              </a:r>
            </a:p>
            <a:p>
              <a:pPr algn="ctr"/>
              <a:r>
                <a:rPr lang="en-US" sz="900" b="1" dirty="0">
                  <a:solidFill>
                    <a:srgbClr val="E3CB5C"/>
                  </a:solidFill>
                </a:rPr>
                <a:t>Resolution</a:t>
              </a:r>
            </a:p>
          </p:txBody>
        </p:sp>
        <p:pic>
          <p:nvPicPr>
            <p:cNvPr id="29" name="Picture 28">
              <a:extLst>
                <a:ext uri="{FF2B5EF4-FFF2-40B4-BE49-F238E27FC236}">
                  <a16:creationId xmlns:a16="http://schemas.microsoft.com/office/drawing/2014/main" id="{73645D53-886E-49D0-95FA-3639E68608A2}"/>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313624" y="3275030"/>
              <a:ext cx="526677" cy="526677"/>
            </a:xfrm>
            <a:prstGeom prst="rect">
              <a:avLst/>
            </a:prstGeom>
          </p:spPr>
        </p:pic>
        <p:sp>
          <p:nvSpPr>
            <p:cNvPr id="30" name="TextBox 29">
              <a:extLst>
                <a:ext uri="{FF2B5EF4-FFF2-40B4-BE49-F238E27FC236}">
                  <a16:creationId xmlns:a16="http://schemas.microsoft.com/office/drawing/2014/main" id="{EE6AB6BB-E89D-4E8D-BEB5-2EE1A6558E5B}"/>
                </a:ext>
              </a:extLst>
            </p:cNvPr>
            <p:cNvSpPr txBox="1"/>
            <p:nvPr/>
          </p:nvSpPr>
          <p:spPr>
            <a:xfrm>
              <a:off x="2912921" y="3772145"/>
              <a:ext cx="1318112" cy="369332"/>
            </a:xfrm>
            <a:prstGeom prst="rect">
              <a:avLst/>
            </a:prstGeom>
            <a:noFill/>
          </p:spPr>
          <p:txBody>
            <a:bodyPr wrap="square" rtlCol="0">
              <a:spAutoFit/>
            </a:bodyPr>
            <a:lstStyle/>
            <a:p>
              <a:pPr algn="ctr"/>
              <a:r>
                <a:rPr lang="en-US" sz="900" b="1" dirty="0">
                  <a:solidFill>
                    <a:srgbClr val="E3CB5C"/>
                  </a:solidFill>
                </a:rPr>
                <a:t>Employment &amp; </a:t>
              </a:r>
            </a:p>
            <a:p>
              <a:pPr algn="ctr"/>
              <a:r>
                <a:rPr lang="en-US" sz="900" b="1" dirty="0">
                  <a:solidFill>
                    <a:srgbClr val="E3CB5C"/>
                  </a:solidFill>
                </a:rPr>
                <a:t>Industrial Relations</a:t>
              </a:r>
            </a:p>
          </p:txBody>
        </p:sp>
        <p:pic>
          <p:nvPicPr>
            <p:cNvPr id="32" name="Picture 31">
              <a:extLst>
                <a:ext uri="{FF2B5EF4-FFF2-40B4-BE49-F238E27FC236}">
                  <a16:creationId xmlns:a16="http://schemas.microsoft.com/office/drawing/2014/main" id="{683B0CC3-E264-478D-8EAF-0FC3A5EA610E}"/>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252371" y="3297056"/>
              <a:ext cx="526677" cy="526677"/>
            </a:xfrm>
            <a:prstGeom prst="rect">
              <a:avLst/>
            </a:prstGeom>
          </p:spPr>
        </p:pic>
        <p:sp>
          <p:nvSpPr>
            <p:cNvPr id="33" name="TextBox 32">
              <a:extLst>
                <a:ext uri="{FF2B5EF4-FFF2-40B4-BE49-F238E27FC236}">
                  <a16:creationId xmlns:a16="http://schemas.microsoft.com/office/drawing/2014/main" id="{FAE76DE2-B201-4A7C-A9E0-DC072D71E6F8}"/>
                </a:ext>
              </a:extLst>
            </p:cNvPr>
            <p:cNvSpPr txBox="1"/>
            <p:nvPr/>
          </p:nvSpPr>
          <p:spPr>
            <a:xfrm>
              <a:off x="3992877" y="3787755"/>
              <a:ext cx="1045661" cy="369332"/>
            </a:xfrm>
            <a:prstGeom prst="rect">
              <a:avLst/>
            </a:prstGeom>
            <a:noFill/>
          </p:spPr>
          <p:txBody>
            <a:bodyPr wrap="square" rtlCol="0">
              <a:spAutoFit/>
            </a:bodyPr>
            <a:lstStyle/>
            <a:p>
              <a:pPr algn="ctr"/>
              <a:r>
                <a:rPr lang="en-US" sz="900" b="1" dirty="0">
                  <a:solidFill>
                    <a:srgbClr val="E3CB5C"/>
                  </a:solidFill>
                </a:rPr>
                <a:t>Energy, Oil &amp; Gas, &amp; Infrastructure</a:t>
              </a:r>
            </a:p>
          </p:txBody>
        </p:sp>
        <p:pic>
          <p:nvPicPr>
            <p:cNvPr id="35" name="Picture 34">
              <a:extLst>
                <a:ext uri="{FF2B5EF4-FFF2-40B4-BE49-F238E27FC236}">
                  <a16:creationId xmlns:a16="http://schemas.microsoft.com/office/drawing/2014/main" id="{A7E2647F-B181-431E-AA5A-248E89BC5D15}"/>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580484" y="6217638"/>
              <a:ext cx="531915" cy="531915"/>
            </a:xfrm>
            <a:prstGeom prst="rect">
              <a:avLst/>
            </a:prstGeom>
          </p:spPr>
        </p:pic>
        <p:sp>
          <p:nvSpPr>
            <p:cNvPr id="36" name="TextBox 35">
              <a:extLst>
                <a:ext uri="{FF2B5EF4-FFF2-40B4-BE49-F238E27FC236}">
                  <a16:creationId xmlns:a16="http://schemas.microsoft.com/office/drawing/2014/main" id="{60BE19F2-7622-4018-8C72-76C48806CEFB}"/>
                </a:ext>
              </a:extLst>
            </p:cNvPr>
            <p:cNvSpPr txBox="1"/>
            <p:nvPr/>
          </p:nvSpPr>
          <p:spPr>
            <a:xfrm>
              <a:off x="604751" y="6817125"/>
              <a:ext cx="2496412" cy="230832"/>
            </a:xfrm>
            <a:prstGeom prst="rect">
              <a:avLst/>
            </a:prstGeom>
            <a:noFill/>
          </p:spPr>
          <p:txBody>
            <a:bodyPr wrap="square" rtlCol="0">
              <a:spAutoFit/>
            </a:bodyPr>
            <a:lstStyle/>
            <a:p>
              <a:pPr algn="ctr"/>
              <a:r>
                <a:rPr lang="en-US" sz="900" b="1" dirty="0">
                  <a:solidFill>
                    <a:srgbClr val="E3CB5C"/>
                  </a:solidFill>
                </a:rPr>
                <a:t>Environment</a:t>
              </a:r>
            </a:p>
          </p:txBody>
        </p:sp>
        <p:pic>
          <p:nvPicPr>
            <p:cNvPr id="38" name="Picture 37">
              <a:extLst>
                <a:ext uri="{FF2B5EF4-FFF2-40B4-BE49-F238E27FC236}">
                  <a16:creationId xmlns:a16="http://schemas.microsoft.com/office/drawing/2014/main" id="{71AE4AE6-7266-495D-B5CE-18C65C969692}"/>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90868" y="4221279"/>
              <a:ext cx="531915" cy="531915"/>
            </a:xfrm>
            <a:prstGeom prst="rect">
              <a:avLst/>
            </a:prstGeom>
          </p:spPr>
        </p:pic>
        <p:sp>
          <p:nvSpPr>
            <p:cNvPr id="39" name="TextBox 38">
              <a:extLst>
                <a:ext uri="{FF2B5EF4-FFF2-40B4-BE49-F238E27FC236}">
                  <a16:creationId xmlns:a16="http://schemas.microsoft.com/office/drawing/2014/main" id="{7319715B-F1F4-463D-B4DB-6A2328F4203A}"/>
                </a:ext>
              </a:extLst>
            </p:cNvPr>
            <p:cNvSpPr txBox="1"/>
            <p:nvPr/>
          </p:nvSpPr>
          <p:spPr>
            <a:xfrm>
              <a:off x="346587" y="4794784"/>
              <a:ext cx="1218748" cy="369332"/>
            </a:xfrm>
            <a:prstGeom prst="rect">
              <a:avLst/>
            </a:prstGeom>
            <a:noFill/>
          </p:spPr>
          <p:txBody>
            <a:bodyPr wrap="square" rtlCol="0">
              <a:spAutoFit/>
            </a:bodyPr>
            <a:lstStyle/>
            <a:p>
              <a:pPr algn="ctr"/>
              <a:r>
                <a:rPr lang="en-US" sz="900" b="1" dirty="0">
                  <a:solidFill>
                    <a:srgbClr val="E3CB5C"/>
                  </a:solidFill>
                </a:rPr>
                <a:t>Foreign Investment</a:t>
              </a:r>
            </a:p>
            <a:p>
              <a:pPr algn="ctr"/>
              <a:r>
                <a:rPr lang="en-US" sz="900" b="1" dirty="0">
                  <a:solidFill>
                    <a:srgbClr val="E3CB5C"/>
                  </a:solidFill>
                </a:rPr>
                <a:t>&amp; Exchange Control</a:t>
              </a:r>
            </a:p>
          </p:txBody>
        </p:sp>
        <p:pic>
          <p:nvPicPr>
            <p:cNvPr id="41" name="Picture 40">
              <a:extLst>
                <a:ext uri="{FF2B5EF4-FFF2-40B4-BE49-F238E27FC236}">
                  <a16:creationId xmlns:a16="http://schemas.microsoft.com/office/drawing/2014/main" id="{D1437065-1EDC-4E18-83E8-CE5DC0EADA16}"/>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02136" y="5213286"/>
              <a:ext cx="531915" cy="531915"/>
            </a:xfrm>
            <a:prstGeom prst="rect">
              <a:avLst/>
            </a:prstGeom>
          </p:spPr>
        </p:pic>
        <p:sp>
          <p:nvSpPr>
            <p:cNvPr id="42" name="TextBox 41">
              <a:extLst>
                <a:ext uri="{FF2B5EF4-FFF2-40B4-BE49-F238E27FC236}">
                  <a16:creationId xmlns:a16="http://schemas.microsoft.com/office/drawing/2014/main" id="{977CF72F-0D8B-4C89-BA43-4638BDE4A985}"/>
                </a:ext>
              </a:extLst>
            </p:cNvPr>
            <p:cNvSpPr txBox="1"/>
            <p:nvPr/>
          </p:nvSpPr>
          <p:spPr>
            <a:xfrm>
              <a:off x="211434" y="5758601"/>
              <a:ext cx="1337321" cy="369332"/>
            </a:xfrm>
            <a:prstGeom prst="rect">
              <a:avLst/>
            </a:prstGeom>
            <a:noFill/>
          </p:spPr>
          <p:txBody>
            <a:bodyPr wrap="square" rtlCol="0">
              <a:spAutoFit/>
            </a:bodyPr>
            <a:lstStyle/>
            <a:p>
              <a:pPr algn="ctr"/>
              <a:r>
                <a:rPr lang="en-US" sz="900" b="1" dirty="0">
                  <a:solidFill>
                    <a:srgbClr val="E3CB5C"/>
                  </a:solidFill>
                </a:rPr>
                <a:t>Information Technology  &amp; Outsourcing</a:t>
              </a:r>
            </a:p>
          </p:txBody>
        </p:sp>
        <p:pic>
          <p:nvPicPr>
            <p:cNvPr id="44" name="Picture 43">
              <a:extLst>
                <a:ext uri="{FF2B5EF4-FFF2-40B4-BE49-F238E27FC236}">
                  <a16:creationId xmlns:a16="http://schemas.microsoft.com/office/drawing/2014/main" id="{76F6DC77-498E-4BCC-8E84-361F2873FDBA}"/>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flipH="1">
              <a:off x="1747731" y="4267729"/>
              <a:ext cx="531915" cy="531915"/>
            </a:xfrm>
            <a:prstGeom prst="rect">
              <a:avLst/>
            </a:prstGeom>
          </p:spPr>
        </p:pic>
        <p:sp>
          <p:nvSpPr>
            <p:cNvPr id="45" name="TextBox 44">
              <a:extLst>
                <a:ext uri="{FF2B5EF4-FFF2-40B4-BE49-F238E27FC236}">
                  <a16:creationId xmlns:a16="http://schemas.microsoft.com/office/drawing/2014/main" id="{89B89715-8F95-459C-83E9-DA262130DA14}"/>
                </a:ext>
              </a:extLst>
            </p:cNvPr>
            <p:cNvSpPr txBox="1"/>
            <p:nvPr/>
          </p:nvSpPr>
          <p:spPr>
            <a:xfrm>
              <a:off x="1234051" y="4856740"/>
              <a:ext cx="1584017" cy="230832"/>
            </a:xfrm>
            <a:prstGeom prst="rect">
              <a:avLst/>
            </a:prstGeom>
            <a:noFill/>
          </p:spPr>
          <p:txBody>
            <a:bodyPr wrap="square" rtlCol="0">
              <a:spAutoFit/>
            </a:bodyPr>
            <a:lstStyle/>
            <a:p>
              <a:pPr algn="ctr"/>
              <a:r>
                <a:rPr lang="en-US" sz="900" b="1" dirty="0">
                  <a:solidFill>
                    <a:srgbClr val="E3CB5C"/>
                  </a:solidFill>
                </a:rPr>
                <a:t>Project Finance</a:t>
              </a:r>
            </a:p>
          </p:txBody>
        </p:sp>
        <p:pic>
          <p:nvPicPr>
            <p:cNvPr id="47" name="Picture 46">
              <a:extLst>
                <a:ext uri="{FF2B5EF4-FFF2-40B4-BE49-F238E27FC236}">
                  <a16:creationId xmlns:a16="http://schemas.microsoft.com/office/drawing/2014/main" id="{20B0D520-F5AF-4581-9E4F-E4279974D554}"/>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flipH="1">
              <a:off x="2450645" y="6218126"/>
              <a:ext cx="535881" cy="535881"/>
            </a:xfrm>
            <a:prstGeom prst="rect">
              <a:avLst/>
            </a:prstGeom>
          </p:spPr>
        </p:pic>
        <p:sp>
          <p:nvSpPr>
            <p:cNvPr id="48" name="TextBox 47">
              <a:extLst>
                <a:ext uri="{FF2B5EF4-FFF2-40B4-BE49-F238E27FC236}">
                  <a16:creationId xmlns:a16="http://schemas.microsoft.com/office/drawing/2014/main" id="{3231F7B6-5FCB-452E-9565-CDFB3E01A003}"/>
                </a:ext>
              </a:extLst>
            </p:cNvPr>
            <p:cNvSpPr txBox="1"/>
            <p:nvPr/>
          </p:nvSpPr>
          <p:spPr>
            <a:xfrm>
              <a:off x="2085679" y="6815524"/>
              <a:ext cx="1247529" cy="237876"/>
            </a:xfrm>
            <a:prstGeom prst="rect">
              <a:avLst/>
            </a:prstGeom>
            <a:noFill/>
          </p:spPr>
          <p:txBody>
            <a:bodyPr wrap="square" rtlCol="0">
              <a:spAutoFit/>
            </a:bodyPr>
            <a:lstStyle/>
            <a:p>
              <a:pPr algn="ctr"/>
              <a:r>
                <a:rPr lang="en-US" sz="900" b="1" dirty="0">
                  <a:solidFill>
                    <a:srgbClr val="E3CB5C"/>
                  </a:solidFill>
                </a:rPr>
                <a:t>Insurance</a:t>
              </a:r>
            </a:p>
          </p:txBody>
        </p:sp>
        <p:pic>
          <p:nvPicPr>
            <p:cNvPr id="50" name="Picture 49">
              <a:extLst>
                <a:ext uri="{FF2B5EF4-FFF2-40B4-BE49-F238E27FC236}">
                  <a16:creationId xmlns:a16="http://schemas.microsoft.com/office/drawing/2014/main" id="{1117D3B7-995E-410D-9E17-2F9BC86458A5}"/>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4247133" y="4265907"/>
              <a:ext cx="531915" cy="531915"/>
            </a:xfrm>
            <a:prstGeom prst="rect">
              <a:avLst/>
            </a:prstGeom>
          </p:spPr>
        </p:pic>
        <p:sp>
          <p:nvSpPr>
            <p:cNvPr id="51" name="TextBox 50">
              <a:extLst>
                <a:ext uri="{FF2B5EF4-FFF2-40B4-BE49-F238E27FC236}">
                  <a16:creationId xmlns:a16="http://schemas.microsoft.com/office/drawing/2014/main" id="{C756C6AE-D686-466F-A991-8EB97F563801}"/>
                </a:ext>
              </a:extLst>
            </p:cNvPr>
            <p:cNvSpPr txBox="1"/>
            <p:nvPr/>
          </p:nvSpPr>
          <p:spPr>
            <a:xfrm>
              <a:off x="4051896" y="4827468"/>
              <a:ext cx="910263" cy="369332"/>
            </a:xfrm>
            <a:prstGeom prst="rect">
              <a:avLst/>
            </a:prstGeom>
            <a:noFill/>
          </p:spPr>
          <p:txBody>
            <a:bodyPr wrap="square" rtlCol="0">
              <a:spAutoFit/>
            </a:bodyPr>
            <a:lstStyle/>
            <a:p>
              <a:pPr algn="ctr"/>
              <a:r>
                <a:rPr lang="en-US" sz="900" b="1" dirty="0">
                  <a:solidFill>
                    <a:srgbClr val="E3CB5C"/>
                  </a:solidFill>
                </a:rPr>
                <a:t>Intellectual </a:t>
              </a:r>
            </a:p>
            <a:p>
              <a:pPr algn="ctr"/>
              <a:r>
                <a:rPr lang="en-US" sz="900" b="1" dirty="0">
                  <a:solidFill>
                    <a:srgbClr val="E3CB5C"/>
                  </a:solidFill>
                </a:rPr>
                <a:t>Property</a:t>
              </a:r>
            </a:p>
          </p:txBody>
        </p:sp>
        <p:pic>
          <p:nvPicPr>
            <p:cNvPr id="53" name="Picture 52">
              <a:extLst>
                <a:ext uri="{FF2B5EF4-FFF2-40B4-BE49-F238E27FC236}">
                  <a16:creationId xmlns:a16="http://schemas.microsoft.com/office/drawing/2014/main" id="{E3B42219-5666-4F0E-A61A-369758A7225A}"/>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4249751" y="5236239"/>
              <a:ext cx="522361" cy="522361"/>
            </a:xfrm>
            <a:prstGeom prst="rect">
              <a:avLst/>
            </a:prstGeom>
          </p:spPr>
        </p:pic>
        <p:sp>
          <p:nvSpPr>
            <p:cNvPr id="54" name="TextBox 53">
              <a:extLst>
                <a:ext uri="{FF2B5EF4-FFF2-40B4-BE49-F238E27FC236}">
                  <a16:creationId xmlns:a16="http://schemas.microsoft.com/office/drawing/2014/main" id="{4CB93F3F-896E-45C6-A282-1A9084645B4B}"/>
                </a:ext>
              </a:extLst>
            </p:cNvPr>
            <p:cNvSpPr txBox="1"/>
            <p:nvPr/>
          </p:nvSpPr>
          <p:spPr>
            <a:xfrm>
              <a:off x="4051895" y="5754029"/>
              <a:ext cx="910263" cy="369332"/>
            </a:xfrm>
            <a:prstGeom prst="rect">
              <a:avLst/>
            </a:prstGeom>
            <a:noFill/>
          </p:spPr>
          <p:txBody>
            <a:bodyPr wrap="square" rtlCol="0">
              <a:spAutoFit/>
            </a:bodyPr>
            <a:lstStyle/>
            <a:p>
              <a:pPr algn="ctr"/>
              <a:r>
                <a:rPr lang="en-US" sz="900" b="1" dirty="0">
                  <a:solidFill>
                    <a:srgbClr val="E3CB5C"/>
                  </a:solidFill>
                </a:rPr>
                <a:t>International</a:t>
              </a:r>
            </a:p>
            <a:p>
              <a:pPr algn="ctr"/>
              <a:r>
                <a:rPr lang="en-US" sz="900" b="1" dirty="0">
                  <a:solidFill>
                    <a:srgbClr val="E3CB5C"/>
                  </a:solidFill>
                </a:rPr>
                <a:t>Trade</a:t>
              </a:r>
            </a:p>
          </p:txBody>
        </p:sp>
        <p:pic>
          <p:nvPicPr>
            <p:cNvPr id="56" name="Picture 55">
              <a:extLst>
                <a:ext uri="{FF2B5EF4-FFF2-40B4-BE49-F238E27FC236}">
                  <a16:creationId xmlns:a16="http://schemas.microsoft.com/office/drawing/2014/main" id="{69F7ABB6-7297-487E-9BF0-0119E2DE0DCF}"/>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2672209" y="4259628"/>
              <a:ext cx="529540" cy="529540"/>
            </a:xfrm>
            <a:prstGeom prst="rect">
              <a:avLst/>
            </a:prstGeom>
          </p:spPr>
        </p:pic>
        <p:sp>
          <p:nvSpPr>
            <p:cNvPr id="57" name="TextBox 56">
              <a:extLst>
                <a:ext uri="{FF2B5EF4-FFF2-40B4-BE49-F238E27FC236}">
                  <a16:creationId xmlns:a16="http://schemas.microsoft.com/office/drawing/2014/main" id="{EF1F601A-8119-49A6-B448-5385E65CA7E8}"/>
                </a:ext>
              </a:extLst>
            </p:cNvPr>
            <p:cNvSpPr txBox="1"/>
            <p:nvPr/>
          </p:nvSpPr>
          <p:spPr>
            <a:xfrm>
              <a:off x="2466055" y="4803897"/>
              <a:ext cx="910263" cy="369332"/>
            </a:xfrm>
            <a:prstGeom prst="rect">
              <a:avLst/>
            </a:prstGeom>
            <a:noFill/>
          </p:spPr>
          <p:txBody>
            <a:bodyPr wrap="square" rtlCol="0">
              <a:spAutoFit/>
            </a:bodyPr>
            <a:lstStyle/>
            <a:p>
              <a:pPr algn="ctr"/>
              <a:r>
                <a:rPr lang="en-US" sz="900" b="1" dirty="0">
                  <a:solidFill>
                    <a:srgbClr val="E3CB5C"/>
                  </a:solidFill>
                </a:rPr>
                <a:t>Mergers &amp; Acquisitions</a:t>
              </a:r>
            </a:p>
          </p:txBody>
        </p:sp>
        <p:pic>
          <p:nvPicPr>
            <p:cNvPr id="59" name="Picture 58">
              <a:extLst>
                <a:ext uri="{FF2B5EF4-FFF2-40B4-BE49-F238E27FC236}">
                  <a16:creationId xmlns:a16="http://schemas.microsoft.com/office/drawing/2014/main" id="{CD951B3B-8371-422F-AC33-FC397B3149BF}"/>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689197" y="6231193"/>
              <a:ext cx="530771" cy="530771"/>
            </a:xfrm>
            <a:prstGeom prst="rect">
              <a:avLst/>
            </a:prstGeom>
          </p:spPr>
        </p:pic>
        <p:sp>
          <p:nvSpPr>
            <p:cNvPr id="60" name="TextBox 59">
              <a:extLst>
                <a:ext uri="{FF2B5EF4-FFF2-40B4-BE49-F238E27FC236}">
                  <a16:creationId xmlns:a16="http://schemas.microsoft.com/office/drawing/2014/main" id="{F4ABA041-B0B6-4E8D-9D7E-99E840C09BD5}"/>
                </a:ext>
              </a:extLst>
            </p:cNvPr>
            <p:cNvSpPr txBox="1"/>
            <p:nvPr/>
          </p:nvSpPr>
          <p:spPr>
            <a:xfrm>
              <a:off x="511470" y="6808480"/>
              <a:ext cx="910263" cy="230832"/>
            </a:xfrm>
            <a:prstGeom prst="rect">
              <a:avLst/>
            </a:prstGeom>
            <a:noFill/>
          </p:spPr>
          <p:txBody>
            <a:bodyPr wrap="square" rtlCol="0">
              <a:spAutoFit/>
            </a:bodyPr>
            <a:lstStyle/>
            <a:p>
              <a:pPr algn="ctr"/>
              <a:r>
                <a:rPr lang="en-US" sz="900" b="1" dirty="0">
                  <a:solidFill>
                    <a:srgbClr val="E3CB5C"/>
                  </a:solidFill>
                </a:rPr>
                <a:t>Real Estate</a:t>
              </a:r>
            </a:p>
          </p:txBody>
        </p:sp>
        <p:pic>
          <p:nvPicPr>
            <p:cNvPr id="62" name="Picture 61">
              <a:extLst>
                <a:ext uri="{FF2B5EF4-FFF2-40B4-BE49-F238E27FC236}">
                  <a16:creationId xmlns:a16="http://schemas.microsoft.com/office/drawing/2014/main" id="{BE9CA92C-02BD-4CA6-80DC-3C1D5FD974CF}"/>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3463114" y="4259628"/>
              <a:ext cx="531916" cy="531916"/>
            </a:xfrm>
            <a:prstGeom prst="rect">
              <a:avLst/>
            </a:prstGeom>
          </p:spPr>
        </p:pic>
        <p:sp>
          <p:nvSpPr>
            <p:cNvPr id="63" name="TextBox 62">
              <a:extLst>
                <a:ext uri="{FF2B5EF4-FFF2-40B4-BE49-F238E27FC236}">
                  <a16:creationId xmlns:a16="http://schemas.microsoft.com/office/drawing/2014/main" id="{8B1CA8D7-12FE-4298-8ABD-5C6472B606F5}"/>
                </a:ext>
              </a:extLst>
            </p:cNvPr>
            <p:cNvSpPr txBox="1"/>
            <p:nvPr/>
          </p:nvSpPr>
          <p:spPr>
            <a:xfrm>
              <a:off x="3245932" y="4821296"/>
              <a:ext cx="966280" cy="369332"/>
            </a:xfrm>
            <a:prstGeom prst="rect">
              <a:avLst/>
            </a:prstGeom>
            <a:noFill/>
          </p:spPr>
          <p:txBody>
            <a:bodyPr wrap="square" rtlCol="0">
              <a:spAutoFit/>
            </a:bodyPr>
            <a:lstStyle/>
            <a:p>
              <a:pPr algn="ctr"/>
              <a:r>
                <a:rPr lang="en-US" sz="900" b="1" dirty="0">
                  <a:solidFill>
                    <a:srgbClr val="E3CB5C"/>
                  </a:solidFill>
                </a:rPr>
                <a:t>Private Equity &amp; Funds</a:t>
              </a:r>
            </a:p>
          </p:txBody>
        </p:sp>
        <p:sp>
          <p:nvSpPr>
            <p:cNvPr id="66" name="TextBox 65">
              <a:extLst>
                <a:ext uri="{FF2B5EF4-FFF2-40B4-BE49-F238E27FC236}">
                  <a16:creationId xmlns:a16="http://schemas.microsoft.com/office/drawing/2014/main" id="{B1F43217-DD2F-4155-86D0-24D2E322D671}"/>
                </a:ext>
              </a:extLst>
            </p:cNvPr>
            <p:cNvSpPr txBox="1"/>
            <p:nvPr/>
          </p:nvSpPr>
          <p:spPr>
            <a:xfrm>
              <a:off x="2733243" y="5760201"/>
              <a:ext cx="1584017" cy="369332"/>
            </a:xfrm>
            <a:prstGeom prst="rect">
              <a:avLst/>
            </a:prstGeom>
            <a:noFill/>
          </p:spPr>
          <p:txBody>
            <a:bodyPr wrap="square" rtlCol="0">
              <a:spAutoFit/>
            </a:bodyPr>
            <a:lstStyle/>
            <a:p>
              <a:pPr algn="ctr"/>
              <a:r>
                <a:rPr lang="en-US" sz="900" b="1" dirty="0">
                  <a:solidFill>
                    <a:srgbClr val="E3CB5C"/>
                  </a:solidFill>
                </a:rPr>
                <a:t>Joint Ventures &amp; </a:t>
              </a:r>
            </a:p>
            <a:p>
              <a:pPr algn="ctr"/>
              <a:r>
                <a:rPr lang="en-US" sz="900" b="1" dirty="0">
                  <a:solidFill>
                    <a:srgbClr val="E3CB5C"/>
                  </a:solidFill>
                </a:rPr>
                <a:t>Foreign Collaborations</a:t>
              </a:r>
            </a:p>
          </p:txBody>
        </p:sp>
        <p:pic>
          <p:nvPicPr>
            <p:cNvPr id="68" name="Picture 67">
              <a:extLst>
                <a:ext uri="{FF2B5EF4-FFF2-40B4-BE49-F238E27FC236}">
                  <a16:creationId xmlns:a16="http://schemas.microsoft.com/office/drawing/2014/main" id="{C06D3BC2-F4D9-4104-9259-2C2E66163BD7}"/>
                </a:ext>
              </a:extLst>
            </p:cNvPr>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2004259" y="5230595"/>
              <a:ext cx="527646" cy="527646"/>
            </a:xfrm>
            <a:prstGeom prst="rect">
              <a:avLst/>
            </a:prstGeom>
          </p:spPr>
        </p:pic>
        <p:sp>
          <p:nvSpPr>
            <p:cNvPr id="69" name="TextBox 68">
              <a:extLst>
                <a:ext uri="{FF2B5EF4-FFF2-40B4-BE49-F238E27FC236}">
                  <a16:creationId xmlns:a16="http://schemas.microsoft.com/office/drawing/2014/main" id="{8773DDFF-46E6-40BA-8403-4B67D2F59FAF}"/>
                </a:ext>
              </a:extLst>
            </p:cNvPr>
            <p:cNvSpPr txBox="1"/>
            <p:nvPr/>
          </p:nvSpPr>
          <p:spPr>
            <a:xfrm>
              <a:off x="1430318" y="5761002"/>
              <a:ext cx="1584017" cy="369332"/>
            </a:xfrm>
            <a:prstGeom prst="rect">
              <a:avLst/>
            </a:prstGeom>
            <a:noFill/>
          </p:spPr>
          <p:txBody>
            <a:bodyPr wrap="square" rtlCol="0">
              <a:spAutoFit/>
            </a:bodyPr>
            <a:lstStyle/>
            <a:p>
              <a:pPr algn="ctr"/>
              <a:r>
                <a:rPr lang="en-US" sz="900" b="1" dirty="0">
                  <a:solidFill>
                    <a:srgbClr val="E3CB5C"/>
                  </a:solidFill>
                </a:rPr>
                <a:t>Compliance, Bribery </a:t>
              </a:r>
            </a:p>
            <a:p>
              <a:pPr algn="ctr"/>
              <a:r>
                <a:rPr lang="en-US" sz="900" b="1" dirty="0">
                  <a:solidFill>
                    <a:srgbClr val="E3CB5C"/>
                  </a:solidFill>
                </a:rPr>
                <a:t>&amp; Anti-corruption</a:t>
              </a:r>
            </a:p>
          </p:txBody>
        </p:sp>
        <p:pic>
          <p:nvPicPr>
            <p:cNvPr id="71" name="Picture 70">
              <a:extLst>
                <a:ext uri="{FF2B5EF4-FFF2-40B4-BE49-F238E27FC236}">
                  <a16:creationId xmlns:a16="http://schemas.microsoft.com/office/drawing/2014/main" id="{645123FF-8247-4372-AB85-F958F17225EC}"/>
                </a:ext>
              </a:extLst>
            </p:cNvPr>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3272538" y="5255239"/>
              <a:ext cx="522361" cy="522361"/>
            </a:xfrm>
            <a:prstGeom prst="rect">
              <a:avLst/>
            </a:prstGeom>
          </p:spPr>
        </p:pic>
        <p:pic>
          <p:nvPicPr>
            <p:cNvPr id="73" name="Picture 72">
              <a:extLst>
                <a:ext uri="{FF2B5EF4-FFF2-40B4-BE49-F238E27FC236}">
                  <a16:creationId xmlns:a16="http://schemas.microsoft.com/office/drawing/2014/main" id="{B8729044-C77E-49DF-849F-EEFB33B338AB}"/>
                </a:ext>
              </a:extLst>
            </p:cNvPr>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3314473" y="6247445"/>
              <a:ext cx="530771" cy="530771"/>
            </a:xfrm>
            <a:prstGeom prst="rect">
              <a:avLst/>
            </a:prstGeom>
          </p:spPr>
        </p:pic>
        <p:sp>
          <p:nvSpPr>
            <p:cNvPr id="74" name="TextBox 73">
              <a:extLst>
                <a:ext uri="{FF2B5EF4-FFF2-40B4-BE49-F238E27FC236}">
                  <a16:creationId xmlns:a16="http://schemas.microsoft.com/office/drawing/2014/main" id="{5CCA35DE-A076-492E-B91A-A997CF982367}"/>
                </a:ext>
              </a:extLst>
            </p:cNvPr>
            <p:cNvSpPr txBox="1"/>
            <p:nvPr/>
          </p:nvSpPr>
          <p:spPr>
            <a:xfrm>
              <a:off x="2331652" y="6815524"/>
              <a:ext cx="2496412" cy="230832"/>
            </a:xfrm>
            <a:prstGeom prst="rect">
              <a:avLst/>
            </a:prstGeom>
            <a:noFill/>
          </p:spPr>
          <p:txBody>
            <a:bodyPr wrap="square" rtlCol="0">
              <a:spAutoFit/>
            </a:bodyPr>
            <a:lstStyle/>
            <a:p>
              <a:pPr algn="ctr"/>
              <a:r>
                <a:rPr lang="en-US" sz="900" b="1" dirty="0">
                  <a:solidFill>
                    <a:srgbClr val="E3CB5C"/>
                  </a:solidFill>
                </a:rPr>
                <a:t>Taxation</a:t>
              </a:r>
            </a:p>
          </p:txBody>
        </p:sp>
        <p:pic>
          <p:nvPicPr>
            <p:cNvPr id="80" name="Picture 79">
              <a:extLst>
                <a:ext uri="{FF2B5EF4-FFF2-40B4-BE49-F238E27FC236}">
                  <a16:creationId xmlns:a16="http://schemas.microsoft.com/office/drawing/2014/main" id="{B33E65B2-FEC6-49C9-88AD-EF4816E27004}"/>
                </a:ext>
              </a:extLst>
            </p:cNvPr>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4247768" y="6228637"/>
              <a:ext cx="535881" cy="535881"/>
            </a:xfrm>
            <a:prstGeom prst="rect">
              <a:avLst/>
            </a:prstGeom>
          </p:spPr>
        </p:pic>
        <p:sp>
          <p:nvSpPr>
            <p:cNvPr id="81" name="TextBox 80">
              <a:extLst>
                <a:ext uri="{FF2B5EF4-FFF2-40B4-BE49-F238E27FC236}">
                  <a16:creationId xmlns:a16="http://schemas.microsoft.com/office/drawing/2014/main" id="{72FD8909-20F7-4B0D-A7D2-1FC9EDA4625C}"/>
                </a:ext>
              </a:extLst>
            </p:cNvPr>
            <p:cNvSpPr txBox="1"/>
            <p:nvPr/>
          </p:nvSpPr>
          <p:spPr>
            <a:xfrm>
              <a:off x="3886280" y="6815387"/>
              <a:ext cx="1221313" cy="230833"/>
            </a:xfrm>
            <a:prstGeom prst="rect">
              <a:avLst/>
            </a:prstGeom>
            <a:noFill/>
          </p:spPr>
          <p:txBody>
            <a:bodyPr wrap="square" rtlCol="0">
              <a:spAutoFit/>
            </a:bodyPr>
            <a:lstStyle/>
            <a:p>
              <a:pPr algn="ctr"/>
              <a:r>
                <a:rPr lang="en-US" sz="900" b="1" dirty="0">
                  <a:solidFill>
                    <a:srgbClr val="E3CB5C"/>
                  </a:solidFill>
                </a:rPr>
                <a:t>TMT</a:t>
              </a:r>
            </a:p>
          </p:txBody>
        </p:sp>
        <p:sp>
          <p:nvSpPr>
            <p:cNvPr id="20" name="TextBox 19">
              <a:extLst>
                <a:ext uri="{FF2B5EF4-FFF2-40B4-BE49-F238E27FC236}">
                  <a16:creationId xmlns:a16="http://schemas.microsoft.com/office/drawing/2014/main" id="{FF73E954-37D4-4547-9550-39EBF0BEDF11}"/>
                </a:ext>
              </a:extLst>
            </p:cNvPr>
            <p:cNvSpPr txBox="1"/>
            <p:nvPr/>
          </p:nvSpPr>
          <p:spPr>
            <a:xfrm>
              <a:off x="1432441" y="2821819"/>
              <a:ext cx="894293" cy="369332"/>
            </a:xfrm>
            <a:prstGeom prst="rect">
              <a:avLst/>
            </a:prstGeom>
            <a:noFill/>
          </p:spPr>
          <p:txBody>
            <a:bodyPr wrap="square" rtlCol="0">
              <a:spAutoFit/>
            </a:bodyPr>
            <a:lstStyle/>
            <a:p>
              <a:pPr algn="ctr"/>
              <a:r>
                <a:rPr lang="en-US" sz="900" b="1" dirty="0">
                  <a:solidFill>
                    <a:srgbClr val="E3CB5C"/>
                  </a:solidFill>
                </a:rPr>
                <a:t>Admiralty &amp; Maritime</a:t>
              </a:r>
            </a:p>
          </p:txBody>
        </p:sp>
      </p:grpSp>
    </p:spTree>
    <p:extLst>
      <p:ext uri="{BB962C8B-B14F-4D97-AF65-F5344CB8AC3E}">
        <p14:creationId xmlns:p14="http://schemas.microsoft.com/office/powerpoint/2010/main" val="2520468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993B36-30A0-4643-AE29-8AD1C8031266}"/>
              </a:ext>
            </a:extLst>
          </p:cNvPr>
          <p:cNvSpPr txBox="1"/>
          <p:nvPr/>
        </p:nvSpPr>
        <p:spPr>
          <a:xfrm>
            <a:off x="1196614" y="142033"/>
            <a:ext cx="2983633" cy="523220"/>
          </a:xfrm>
          <a:prstGeom prst="rect">
            <a:avLst/>
          </a:prstGeom>
          <a:noFill/>
        </p:spPr>
        <p:txBody>
          <a:bodyPr wrap="square" rtlCol="0">
            <a:spAutoFit/>
          </a:bodyPr>
          <a:lstStyle/>
          <a:p>
            <a:pPr algn="ctr"/>
            <a:r>
              <a:rPr lang="en-US" sz="2800" b="1" dirty="0">
                <a:solidFill>
                  <a:srgbClr val="E3CB5C"/>
                </a:solidFill>
              </a:rPr>
              <a:t>WHY CHOOSE US</a:t>
            </a:r>
          </a:p>
        </p:txBody>
      </p:sp>
      <p:sp>
        <p:nvSpPr>
          <p:cNvPr id="5" name="Rectangle 4">
            <a:extLst>
              <a:ext uri="{FF2B5EF4-FFF2-40B4-BE49-F238E27FC236}">
                <a16:creationId xmlns:a16="http://schemas.microsoft.com/office/drawing/2014/main" id="{40240E84-FB0B-4449-BBC0-A0E81AA8E95E}"/>
              </a:ext>
            </a:extLst>
          </p:cNvPr>
          <p:cNvSpPr/>
          <p:nvPr/>
        </p:nvSpPr>
        <p:spPr>
          <a:xfrm>
            <a:off x="487093" y="894945"/>
            <a:ext cx="1798907" cy="414408"/>
          </a:xfrm>
          <a:prstGeom prst="rect">
            <a:avLst/>
          </a:prstGeom>
          <a:ln w="38100">
            <a:solidFill>
              <a:srgbClr val="1B2442"/>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900" b="1" dirty="0">
                <a:solidFill>
                  <a:schemeClr val="bg2">
                    <a:lumMod val="50000"/>
                  </a:schemeClr>
                </a:solidFill>
              </a:rPr>
              <a:t>High Degree of Partner Involvement and Availability</a:t>
            </a:r>
          </a:p>
        </p:txBody>
      </p:sp>
      <p:sp>
        <p:nvSpPr>
          <p:cNvPr id="6" name="Rectangle 5">
            <a:extLst>
              <a:ext uri="{FF2B5EF4-FFF2-40B4-BE49-F238E27FC236}">
                <a16:creationId xmlns:a16="http://schemas.microsoft.com/office/drawing/2014/main" id="{CAA5F8B8-6844-46D2-ACA9-789EB7B6FED2}"/>
              </a:ext>
            </a:extLst>
          </p:cNvPr>
          <p:cNvSpPr/>
          <p:nvPr/>
        </p:nvSpPr>
        <p:spPr>
          <a:xfrm>
            <a:off x="2905328" y="894945"/>
            <a:ext cx="1798908" cy="414408"/>
          </a:xfrm>
          <a:prstGeom prst="rect">
            <a:avLst/>
          </a:prstGeom>
          <a:ln w="38100">
            <a:solidFill>
              <a:srgbClr val="E3CB5C"/>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900" b="1" dirty="0">
                <a:solidFill>
                  <a:schemeClr val="bg2">
                    <a:lumMod val="50000"/>
                  </a:schemeClr>
                </a:solidFill>
              </a:rPr>
              <a:t>High Quality Legal Advice</a:t>
            </a:r>
          </a:p>
        </p:txBody>
      </p:sp>
      <p:sp>
        <p:nvSpPr>
          <p:cNvPr id="7" name="Rectangle 6">
            <a:extLst>
              <a:ext uri="{FF2B5EF4-FFF2-40B4-BE49-F238E27FC236}">
                <a16:creationId xmlns:a16="http://schemas.microsoft.com/office/drawing/2014/main" id="{6CC33845-5C9A-45A8-A035-B9FEAB62CBA8}"/>
              </a:ext>
            </a:extLst>
          </p:cNvPr>
          <p:cNvSpPr/>
          <p:nvPr/>
        </p:nvSpPr>
        <p:spPr>
          <a:xfrm>
            <a:off x="2905328" y="1786635"/>
            <a:ext cx="1798908" cy="414408"/>
          </a:xfrm>
          <a:prstGeom prst="rect">
            <a:avLst/>
          </a:prstGeom>
          <a:ln w="38100">
            <a:solidFill>
              <a:srgbClr val="1B2442"/>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900" b="1" dirty="0">
                <a:solidFill>
                  <a:schemeClr val="bg2">
                    <a:lumMod val="50000"/>
                  </a:schemeClr>
                </a:solidFill>
              </a:rPr>
              <a:t>Legal Research and Analysis Based Advisory</a:t>
            </a:r>
          </a:p>
        </p:txBody>
      </p:sp>
      <p:sp>
        <p:nvSpPr>
          <p:cNvPr id="8" name="Rectangle 7">
            <a:extLst>
              <a:ext uri="{FF2B5EF4-FFF2-40B4-BE49-F238E27FC236}">
                <a16:creationId xmlns:a16="http://schemas.microsoft.com/office/drawing/2014/main" id="{0D667A34-DAC0-4EFE-B855-59B7721E088B}"/>
              </a:ext>
            </a:extLst>
          </p:cNvPr>
          <p:cNvSpPr/>
          <p:nvPr/>
        </p:nvSpPr>
        <p:spPr>
          <a:xfrm>
            <a:off x="487093" y="1786635"/>
            <a:ext cx="1798907" cy="414408"/>
          </a:xfrm>
          <a:prstGeom prst="rect">
            <a:avLst/>
          </a:prstGeom>
          <a:ln w="38100">
            <a:solidFill>
              <a:srgbClr val="E3CB5C"/>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900" b="1" dirty="0">
                <a:solidFill>
                  <a:schemeClr val="bg2">
                    <a:lumMod val="50000"/>
                  </a:schemeClr>
                </a:solidFill>
              </a:rPr>
              <a:t>Availability and Responsiveness</a:t>
            </a:r>
          </a:p>
        </p:txBody>
      </p:sp>
      <p:pic>
        <p:nvPicPr>
          <p:cNvPr id="10" name="Picture 9">
            <a:extLst>
              <a:ext uri="{FF2B5EF4-FFF2-40B4-BE49-F238E27FC236}">
                <a16:creationId xmlns:a16="http://schemas.microsoft.com/office/drawing/2014/main" id="{31DF9CF0-B189-454E-9791-7B2CDA3FF74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78325"/>
            <a:ext cx="5376863" cy="1147064"/>
          </a:xfrm>
          <a:prstGeom prst="rect">
            <a:avLst/>
          </a:prstGeom>
        </p:spPr>
      </p:pic>
      <p:sp>
        <p:nvSpPr>
          <p:cNvPr id="2" name="Rectangle 1">
            <a:extLst>
              <a:ext uri="{FF2B5EF4-FFF2-40B4-BE49-F238E27FC236}">
                <a16:creationId xmlns:a16="http://schemas.microsoft.com/office/drawing/2014/main" id="{E934A78B-85B5-40DA-B38E-CB9346DB9C98}"/>
              </a:ext>
            </a:extLst>
          </p:cNvPr>
          <p:cNvSpPr/>
          <p:nvPr/>
        </p:nvSpPr>
        <p:spPr>
          <a:xfrm>
            <a:off x="163071" y="3868029"/>
            <a:ext cx="2446949" cy="2983381"/>
          </a:xfrm>
          <a:prstGeom prst="rect">
            <a:avLst/>
          </a:prstGeom>
        </p:spPr>
        <p:txBody>
          <a:bodyPr wrap="square">
            <a:spAutoFit/>
          </a:bodyPr>
          <a:lstStyle/>
          <a:p>
            <a:pPr algn="just">
              <a:lnSpc>
                <a:spcPct val="107000"/>
              </a:lnSpc>
              <a:spcAft>
                <a:spcPts val="800"/>
              </a:spcAft>
            </a:pPr>
            <a:r>
              <a:rPr lang="en-US" sz="900" dirty="0">
                <a:solidFill>
                  <a:schemeClr val="bg2">
                    <a:lumMod val="50000"/>
                  </a:schemeClr>
                </a:solidFill>
                <a:latin typeface="Calibri" panose="020F0502020204030204" pitchFamily="34" charset="0"/>
                <a:ea typeface="Calibri" panose="020F0502020204030204" pitchFamily="34" charset="0"/>
                <a:cs typeface="Times New Roman" panose="02020603050405020304" pitchFamily="18" charset="0"/>
              </a:rPr>
              <a:t>Ranked in </a:t>
            </a:r>
            <a:r>
              <a:rPr lang="en-US" sz="900" b="1" dirty="0">
                <a:solidFill>
                  <a:srgbClr val="1B2442"/>
                </a:solidFill>
                <a:latin typeface="Calibri" panose="020F0502020204030204" pitchFamily="34" charset="0"/>
                <a:ea typeface="Calibri" panose="020F0502020204030204" pitchFamily="34" charset="0"/>
                <a:cs typeface="Times New Roman" panose="02020603050405020304" pitchFamily="18" charset="0"/>
              </a:rPr>
              <a:t>Asian Legal Business IP 2020 and 2022</a:t>
            </a:r>
            <a:r>
              <a:rPr lang="en-US" sz="900" dirty="0">
                <a:solidFill>
                  <a:srgbClr val="1B2442"/>
                </a:solidFill>
                <a:latin typeface="Calibri" panose="020F0502020204030204" pitchFamily="34" charset="0"/>
                <a:ea typeface="Calibri" panose="020F0502020204030204" pitchFamily="34" charset="0"/>
                <a:cs typeface="Times New Roman" panose="02020603050405020304" pitchFamily="18" charset="0"/>
              </a:rPr>
              <a:t> </a:t>
            </a:r>
            <a:r>
              <a:rPr lang="en-US" sz="900" dirty="0">
                <a:solidFill>
                  <a:schemeClr val="bg2">
                    <a:lumMod val="50000"/>
                  </a:schemeClr>
                </a:solidFill>
                <a:latin typeface="Calibri" panose="020F0502020204030204" pitchFamily="34" charset="0"/>
                <a:ea typeface="Calibri" panose="020F0502020204030204" pitchFamily="34" charset="0"/>
                <a:cs typeface="Times New Roman" panose="02020603050405020304" pitchFamily="18" charset="0"/>
              </a:rPr>
              <a:t>for copyright and trademarks practice.</a:t>
            </a:r>
          </a:p>
          <a:p>
            <a:pPr algn="just">
              <a:lnSpc>
                <a:spcPct val="107000"/>
              </a:lnSpc>
              <a:spcAft>
                <a:spcPts val="800"/>
              </a:spcAft>
            </a:pPr>
            <a:r>
              <a:rPr lang="en-US" sz="900" dirty="0">
                <a:solidFill>
                  <a:schemeClr val="bg2">
                    <a:lumMod val="50000"/>
                  </a:schemeClr>
                </a:solidFill>
                <a:latin typeface="Calibri" panose="020F0502020204030204" pitchFamily="34" charset="0"/>
                <a:ea typeface="Calibri" panose="020F0502020204030204" pitchFamily="34" charset="0"/>
                <a:cs typeface="Times New Roman" panose="02020603050405020304" pitchFamily="18" charset="0"/>
              </a:rPr>
              <a:t>Recognised as one of the leading firms in various practice areas by </a:t>
            </a:r>
            <a:r>
              <a:rPr lang="en-US" sz="900" b="1" dirty="0">
                <a:solidFill>
                  <a:srgbClr val="1B2442"/>
                </a:solidFill>
                <a:latin typeface="Calibri" panose="020F0502020204030204" pitchFamily="34" charset="0"/>
                <a:ea typeface="Calibri" panose="020F0502020204030204" pitchFamily="34" charset="0"/>
                <a:cs typeface="Times New Roman" panose="02020603050405020304" pitchFamily="18" charset="0"/>
              </a:rPr>
              <a:t>India Business Law Journal 2020-23 Indian Law Firm Awards</a:t>
            </a:r>
            <a:r>
              <a:rPr lang="en-US" sz="900" dirty="0">
                <a:solidFill>
                  <a:srgbClr val="1B2442"/>
                </a:solidFill>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en-US" sz="900" dirty="0">
                <a:solidFill>
                  <a:schemeClr val="bg2">
                    <a:lumMod val="50000"/>
                  </a:schemeClr>
                </a:solidFill>
                <a:latin typeface="Calibri" panose="020F0502020204030204" pitchFamily="34" charset="0"/>
                <a:cs typeface="Times New Roman" panose="02020603050405020304" pitchFamily="18" charset="0"/>
              </a:rPr>
              <a:t>Ranked by </a:t>
            </a:r>
            <a:r>
              <a:rPr lang="en-US" sz="900" b="1" dirty="0">
                <a:solidFill>
                  <a:srgbClr val="1B2442"/>
                </a:solidFill>
                <a:latin typeface="Calibri" panose="020F0502020204030204" pitchFamily="34" charset="0"/>
                <a:cs typeface="Times New Roman" panose="02020603050405020304" pitchFamily="18" charset="0"/>
              </a:rPr>
              <a:t>Benchmark Litigation </a:t>
            </a:r>
            <a:r>
              <a:rPr lang="en-US" sz="900" dirty="0">
                <a:solidFill>
                  <a:schemeClr val="bg2">
                    <a:lumMod val="50000"/>
                  </a:schemeClr>
                </a:solidFill>
                <a:latin typeface="Calibri" panose="020F0502020204030204" pitchFamily="34" charset="0"/>
                <a:cs typeface="Times New Roman" panose="02020603050405020304" pitchFamily="18" charset="0"/>
              </a:rPr>
              <a:t>in various practice areas in their </a:t>
            </a:r>
            <a:r>
              <a:rPr lang="en-US" sz="900" b="1" dirty="0">
                <a:solidFill>
                  <a:srgbClr val="1B2442"/>
                </a:solidFill>
                <a:latin typeface="Calibri" panose="020F0502020204030204" pitchFamily="34" charset="0"/>
                <a:cs typeface="Times New Roman" panose="02020603050405020304" pitchFamily="18" charset="0"/>
              </a:rPr>
              <a:t>Asia-Pacific 2023 </a:t>
            </a:r>
            <a:r>
              <a:rPr lang="en-US" sz="900" dirty="0">
                <a:solidFill>
                  <a:schemeClr val="bg2">
                    <a:lumMod val="50000"/>
                  </a:schemeClr>
                </a:solidFill>
                <a:latin typeface="Calibri" panose="020F0502020204030204" pitchFamily="34" charset="0"/>
                <a:cs typeface="Times New Roman" panose="02020603050405020304" pitchFamily="18" charset="0"/>
              </a:rPr>
              <a:t>edition.</a:t>
            </a:r>
          </a:p>
          <a:p>
            <a:pPr algn="just"/>
            <a:r>
              <a:rPr lang="en-US" sz="900" dirty="0">
                <a:solidFill>
                  <a:schemeClr val="bg2">
                    <a:lumMod val="50000"/>
                  </a:schemeClr>
                </a:solidFill>
                <a:latin typeface="Calibri" panose="020F0502020204030204" pitchFamily="34" charset="0"/>
                <a:cs typeface="Times New Roman" panose="02020603050405020304" pitchFamily="18" charset="0"/>
              </a:rPr>
              <a:t>Recognised as a </a:t>
            </a:r>
            <a:r>
              <a:rPr lang="en-US" sz="900" b="1" i="0" dirty="0">
                <a:solidFill>
                  <a:srgbClr val="444956"/>
                </a:solidFill>
                <a:effectLst/>
              </a:rPr>
              <a:t>Tier 2</a:t>
            </a:r>
            <a:r>
              <a:rPr lang="en-US" sz="900" b="0" i="0" dirty="0">
                <a:solidFill>
                  <a:srgbClr val="444956"/>
                </a:solidFill>
                <a:effectLst/>
              </a:rPr>
              <a:t> </a:t>
            </a:r>
            <a:r>
              <a:rPr lang="en-US" sz="900" dirty="0">
                <a:solidFill>
                  <a:schemeClr val="bg2">
                    <a:lumMod val="50000"/>
                  </a:schemeClr>
                </a:solidFill>
                <a:latin typeface="Calibri" panose="020F0502020204030204" pitchFamily="34" charset="0"/>
                <a:cs typeface="Times New Roman" panose="02020603050405020304" pitchFamily="18" charset="0"/>
              </a:rPr>
              <a:t>law firm in the recent</a:t>
            </a:r>
            <a:r>
              <a:rPr lang="en-US" sz="900" b="0" i="0" dirty="0">
                <a:solidFill>
                  <a:srgbClr val="444956"/>
                </a:solidFill>
                <a:effectLst/>
              </a:rPr>
              <a:t> </a:t>
            </a:r>
            <a:r>
              <a:rPr lang="en-US" sz="900" b="1" i="0" dirty="0">
                <a:solidFill>
                  <a:srgbClr val="444956"/>
                </a:solidFill>
                <a:effectLst/>
              </a:rPr>
              <a:t>Asian Legal Business (ALB) M&amp;A Rankings 2020</a:t>
            </a:r>
            <a:r>
              <a:rPr lang="en-US" sz="900" b="0" i="0" dirty="0">
                <a:solidFill>
                  <a:srgbClr val="444956"/>
                </a:solidFill>
                <a:effectLst/>
              </a:rPr>
              <a:t>.</a:t>
            </a:r>
          </a:p>
          <a:p>
            <a:pPr algn="just"/>
            <a:br>
              <a:rPr lang="en-US" sz="900" dirty="0"/>
            </a:br>
            <a:r>
              <a:rPr lang="en-US" sz="900" dirty="0" err="1">
                <a:solidFill>
                  <a:schemeClr val="bg2">
                    <a:lumMod val="50000"/>
                  </a:schemeClr>
                </a:solidFill>
                <a:latin typeface="Calibri" panose="020F0502020204030204" pitchFamily="34" charset="0"/>
                <a:ea typeface="Calibri" panose="020F0502020204030204" pitchFamily="34" charset="0"/>
                <a:cs typeface="Times New Roman" panose="02020603050405020304" pitchFamily="18" charset="0"/>
              </a:rPr>
              <a:t>Recognised</a:t>
            </a:r>
            <a:r>
              <a:rPr lang="en-US" sz="900" dirty="0">
                <a:solidFill>
                  <a:schemeClr val="bg2">
                    <a:lumMod val="50000"/>
                  </a:schemeClr>
                </a:solidFill>
                <a:latin typeface="Calibri" panose="020F0502020204030204" pitchFamily="34" charset="0"/>
                <a:ea typeface="Calibri" panose="020F0502020204030204" pitchFamily="34" charset="0"/>
                <a:cs typeface="Times New Roman" panose="02020603050405020304" pitchFamily="18" charset="0"/>
              </a:rPr>
              <a:t> as the </a:t>
            </a:r>
            <a:r>
              <a:rPr lang="en-US" sz="900" b="1" dirty="0">
                <a:solidFill>
                  <a:schemeClr val="bg2">
                    <a:lumMod val="50000"/>
                  </a:schemeClr>
                </a:solidFill>
                <a:latin typeface="Calibri" panose="020F0502020204030204" pitchFamily="34" charset="0"/>
                <a:ea typeface="Calibri" panose="020F0502020204030204" pitchFamily="34" charset="0"/>
                <a:cs typeface="Times New Roman" panose="02020603050405020304" pitchFamily="18" charset="0"/>
              </a:rPr>
              <a:t>'Firm of the Year'</a:t>
            </a:r>
            <a:r>
              <a:rPr lang="en-US" sz="900" dirty="0">
                <a:solidFill>
                  <a:schemeClr val="bg2">
                    <a:lumMod val="50000"/>
                  </a:schemeClr>
                </a:solidFill>
                <a:latin typeface="Calibri" panose="020F0502020204030204" pitchFamily="34" charset="0"/>
                <a:ea typeface="Calibri" panose="020F0502020204030204" pitchFamily="34" charset="0"/>
                <a:cs typeface="Times New Roman" panose="02020603050405020304" pitchFamily="18" charset="0"/>
              </a:rPr>
              <a:t> by</a:t>
            </a:r>
            <a:r>
              <a:rPr lang="en-US" sz="900" dirty="0">
                <a:solidFill>
                  <a:srgbClr val="1B2442"/>
                </a:solidFill>
                <a:latin typeface="Calibri" panose="020F0502020204030204" pitchFamily="34" charset="0"/>
                <a:ea typeface="Calibri" panose="020F0502020204030204" pitchFamily="34" charset="0"/>
                <a:cs typeface="Times New Roman" panose="02020603050405020304" pitchFamily="18" charset="0"/>
              </a:rPr>
              <a:t> </a:t>
            </a:r>
            <a:r>
              <a:rPr lang="en-US" sz="900" b="1" dirty="0">
                <a:solidFill>
                  <a:srgbClr val="1B2442"/>
                </a:solidFill>
                <a:latin typeface="Calibri" panose="020F0502020204030204" pitchFamily="34" charset="0"/>
                <a:ea typeface="Calibri" panose="020F0502020204030204" pitchFamily="34" charset="0"/>
                <a:cs typeface="Times New Roman" panose="02020603050405020304" pitchFamily="18" charset="0"/>
              </a:rPr>
              <a:t>Asian Mena In-House Community 2019 Awards</a:t>
            </a:r>
            <a:r>
              <a:rPr lang="en-US" sz="900" dirty="0">
                <a:solidFill>
                  <a:srgbClr val="1B2442"/>
                </a:solidFill>
                <a:latin typeface="Calibri" panose="020F0502020204030204" pitchFamily="34" charset="0"/>
                <a:ea typeface="Calibri" panose="020F0502020204030204" pitchFamily="34" charset="0"/>
                <a:cs typeface="Times New Roman" panose="02020603050405020304" pitchFamily="18" charset="0"/>
              </a:rPr>
              <a:t> </a:t>
            </a:r>
            <a:r>
              <a:rPr lang="en-US" sz="900" dirty="0">
                <a:solidFill>
                  <a:schemeClr val="bg2">
                    <a:lumMod val="50000"/>
                  </a:schemeClr>
                </a:solidFill>
                <a:latin typeface="Calibri" panose="020F0502020204030204" pitchFamily="34" charset="0"/>
                <a:ea typeface="Calibri" panose="020F0502020204030204" pitchFamily="34" charset="0"/>
                <a:cs typeface="Times New Roman" panose="02020603050405020304" pitchFamily="18" charset="0"/>
              </a:rPr>
              <a:t>for the </a:t>
            </a:r>
            <a:r>
              <a:rPr lang="en-US" sz="900" b="1" dirty="0">
                <a:solidFill>
                  <a:schemeClr val="bg2">
                    <a:lumMod val="50000"/>
                  </a:schemeClr>
                </a:solidFill>
                <a:latin typeface="Calibri" panose="020F0502020204030204" pitchFamily="34" charset="0"/>
                <a:ea typeface="Calibri" panose="020F0502020204030204" pitchFamily="34" charset="0"/>
                <a:cs typeface="Times New Roman" panose="02020603050405020304" pitchFamily="18" charset="0"/>
              </a:rPr>
              <a:t>Energy and Natural Resource practice</a:t>
            </a:r>
            <a:r>
              <a:rPr lang="en-US" sz="900" dirty="0">
                <a:solidFill>
                  <a:schemeClr val="bg2">
                    <a:lumMod val="50000"/>
                  </a:schemeClr>
                </a:solidFill>
                <a:latin typeface="Calibri" panose="020F0502020204030204" pitchFamily="34" charset="0"/>
                <a:ea typeface="Calibri" panose="020F0502020204030204" pitchFamily="34" charset="0"/>
                <a:cs typeface="Times New Roman" panose="02020603050405020304" pitchFamily="18" charset="0"/>
              </a:rPr>
              <a:t>.</a:t>
            </a:r>
          </a:p>
          <a:p>
            <a:pPr algn="just"/>
            <a:endParaRPr lang="en-US" sz="900" dirty="0">
              <a:solidFill>
                <a:schemeClr val="bg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900" dirty="0">
                <a:solidFill>
                  <a:schemeClr val="bg2">
                    <a:lumMod val="50000"/>
                  </a:schemeClr>
                </a:solidFill>
                <a:latin typeface="Calibri" panose="020F0502020204030204" pitchFamily="34" charset="0"/>
                <a:ea typeface="Calibri" panose="020F0502020204030204" pitchFamily="34" charset="0"/>
                <a:cs typeface="Times New Roman" panose="02020603050405020304" pitchFamily="18" charset="0"/>
              </a:rPr>
              <a:t>Recognised Leader in</a:t>
            </a:r>
            <a:r>
              <a:rPr lang="en-GB" sz="900" b="1" dirty="0">
                <a:solidFill>
                  <a:schemeClr val="bg2">
                    <a:lumMod val="50000"/>
                  </a:schemeClr>
                </a:solidFill>
                <a:latin typeface="Calibri" panose="020F0502020204030204" pitchFamily="34" charset="0"/>
                <a:ea typeface="Calibri" panose="020F0502020204030204" pitchFamily="34" charset="0"/>
                <a:cs typeface="Times New Roman" panose="02020603050405020304" pitchFamily="18" charset="0"/>
              </a:rPr>
              <a:t> Energy Sector Dispute Resolution (India) – </a:t>
            </a:r>
            <a:r>
              <a:rPr lang="en-GB" sz="900" b="1" dirty="0">
                <a:solidFill>
                  <a:srgbClr val="1B2442"/>
                </a:solidFill>
                <a:latin typeface="Calibri" panose="020F0502020204030204" pitchFamily="34" charset="0"/>
                <a:ea typeface="Calibri" panose="020F0502020204030204" pitchFamily="34" charset="0"/>
                <a:cs typeface="Times New Roman" panose="02020603050405020304" pitchFamily="18" charset="0"/>
              </a:rPr>
              <a:t>Corporate Excellence Awards 2019</a:t>
            </a:r>
            <a:endParaRPr lang="en-US" sz="900" dirty="0">
              <a:solidFill>
                <a:srgbClr val="1B2442"/>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E63FF4D9-3EC5-4F18-A9BB-F9F21795F214}"/>
              </a:ext>
            </a:extLst>
          </p:cNvPr>
          <p:cNvSpPr/>
          <p:nvPr/>
        </p:nvSpPr>
        <p:spPr>
          <a:xfrm>
            <a:off x="2766844" y="3868029"/>
            <a:ext cx="2446950" cy="3139321"/>
          </a:xfrm>
          <a:prstGeom prst="rect">
            <a:avLst/>
          </a:prstGeom>
        </p:spPr>
        <p:txBody>
          <a:bodyPr wrap="square">
            <a:spAutoFit/>
          </a:bodyPr>
          <a:lstStyle/>
          <a:p>
            <a:r>
              <a:rPr lang="en-IN" sz="900" dirty="0">
                <a:solidFill>
                  <a:schemeClr val="bg2">
                    <a:lumMod val="50000"/>
                  </a:schemeClr>
                </a:solidFill>
              </a:rPr>
              <a:t>Recognised as </a:t>
            </a:r>
            <a:r>
              <a:rPr lang="en-IN" sz="900" b="1" dirty="0">
                <a:solidFill>
                  <a:srgbClr val="1B2442"/>
                </a:solidFill>
              </a:rPr>
              <a:t>Asia’s Top 50</a:t>
            </a:r>
            <a:r>
              <a:rPr lang="en-IN" sz="900" dirty="0">
                <a:solidFill>
                  <a:schemeClr val="bg2">
                    <a:lumMod val="50000"/>
                  </a:schemeClr>
                </a:solidFill>
              </a:rPr>
              <a:t> India Law firms by </a:t>
            </a:r>
            <a:r>
              <a:rPr lang="en-IN" sz="900" b="1" dirty="0">
                <a:solidFill>
                  <a:srgbClr val="1B2442"/>
                </a:solidFill>
              </a:rPr>
              <a:t>Asia Legal Business 2021</a:t>
            </a:r>
            <a:r>
              <a:rPr lang="en-IN" sz="900" dirty="0">
                <a:solidFill>
                  <a:srgbClr val="1B2442"/>
                </a:solidFill>
              </a:rPr>
              <a:t>.</a:t>
            </a:r>
          </a:p>
          <a:p>
            <a:endParaRPr lang="en-IN" sz="900" dirty="0">
              <a:solidFill>
                <a:srgbClr val="1B2442"/>
              </a:solidFill>
            </a:endParaRPr>
          </a:p>
          <a:p>
            <a:pPr algn="just"/>
            <a:r>
              <a:rPr lang="en-IN" sz="900" dirty="0">
                <a:solidFill>
                  <a:schemeClr val="bg2">
                    <a:lumMod val="50000"/>
                  </a:schemeClr>
                </a:solidFill>
                <a:latin typeface="Calibri" panose="020F0502020204030204" pitchFamily="34" charset="0"/>
                <a:cs typeface="Times New Roman" panose="02020603050405020304" pitchFamily="18" charset="0"/>
              </a:rPr>
              <a:t>Recognised for advising on the </a:t>
            </a:r>
            <a:r>
              <a:rPr lang="en-IN" sz="900" b="1" dirty="0">
                <a:solidFill>
                  <a:schemeClr val="bg2">
                    <a:lumMod val="50000"/>
                  </a:schemeClr>
                </a:solidFill>
                <a:latin typeface="Calibri" panose="020F0502020204030204" pitchFamily="34" charset="0"/>
                <a:cs typeface="Times New Roman" panose="02020603050405020304" pitchFamily="18" charset="0"/>
              </a:rPr>
              <a:t>"Most Innovative Deal of the Year, 2021" </a:t>
            </a:r>
            <a:r>
              <a:rPr lang="en-IN" sz="900" dirty="0">
                <a:solidFill>
                  <a:schemeClr val="bg2">
                    <a:lumMod val="50000"/>
                  </a:schemeClr>
                </a:solidFill>
                <a:latin typeface="Calibri" panose="020F0502020204030204" pitchFamily="34" charset="0"/>
                <a:cs typeface="Times New Roman" panose="02020603050405020304" pitchFamily="18" charset="0"/>
              </a:rPr>
              <a:t>at the </a:t>
            </a:r>
            <a:r>
              <a:rPr lang="en-IN" sz="900" b="1" dirty="0">
                <a:solidFill>
                  <a:srgbClr val="1B2442"/>
                </a:solidFill>
              </a:rPr>
              <a:t>Indian Securitisation Awards 2021 </a:t>
            </a:r>
            <a:r>
              <a:rPr lang="en-IN" sz="900" dirty="0">
                <a:solidFill>
                  <a:schemeClr val="bg2">
                    <a:lumMod val="50000"/>
                  </a:schemeClr>
                </a:solidFill>
                <a:latin typeface="Calibri" panose="020F0502020204030204" pitchFamily="34" charset="0"/>
                <a:cs typeface="Times New Roman" panose="02020603050405020304" pitchFamily="18" charset="0"/>
              </a:rPr>
              <a:t>by the Indian Securitisation Foundation.</a:t>
            </a:r>
          </a:p>
          <a:p>
            <a:pPr algn="just"/>
            <a:endParaRPr lang="en-IN" sz="900" b="1" dirty="0">
              <a:solidFill>
                <a:schemeClr val="bg2">
                  <a:lumMod val="50000"/>
                </a:schemeClr>
              </a:solidFill>
            </a:endParaRPr>
          </a:p>
          <a:p>
            <a:pPr algn="just"/>
            <a:r>
              <a:rPr lang="en-IN" sz="900" b="1" dirty="0">
                <a:solidFill>
                  <a:schemeClr val="bg2">
                    <a:lumMod val="50000"/>
                  </a:schemeClr>
                </a:solidFill>
              </a:rPr>
              <a:t>Highly Recommended </a:t>
            </a:r>
            <a:r>
              <a:rPr lang="en-IN" sz="900" dirty="0">
                <a:solidFill>
                  <a:schemeClr val="bg2">
                    <a:lumMod val="50000"/>
                  </a:schemeClr>
                </a:solidFill>
              </a:rPr>
              <a:t>as a</a:t>
            </a:r>
            <a:r>
              <a:rPr lang="en-IN" sz="900" b="1" dirty="0">
                <a:solidFill>
                  <a:schemeClr val="bg2">
                    <a:lumMod val="50000"/>
                  </a:schemeClr>
                </a:solidFill>
              </a:rPr>
              <a:t> Leading Firm </a:t>
            </a:r>
            <a:r>
              <a:rPr lang="en-US" sz="900" dirty="0">
                <a:solidFill>
                  <a:schemeClr val="bg2">
                    <a:lumMod val="50000"/>
                  </a:schemeClr>
                </a:solidFill>
                <a:latin typeface="Calibri" panose="020F0502020204030204" pitchFamily="34" charset="0"/>
                <a:cs typeface="Times New Roman" panose="02020603050405020304" pitchFamily="18" charset="0"/>
              </a:rPr>
              <a:t>in various practice areas</a:t>
            </a:r>
            <a:r>
              <a:rPr lang="en-IN" sz="900" dirty="0">
                <a:solidFill>
                  <a:schemeClr val="bg2">
                    <a:lumMod val="50000"/>
                  </a:schemeClr>
                </a:solidFill>
              </a:rPr>
              <a:t> </a:t>
            </a:r>
            <a:r>
              <a:rPr lang="en-IN" sz="900" b="1" dirty="0">
                <a:solidFill>
                  <a:srgbClr val="1B2442"/>
                </a:solidFill>
              </a:rPr>
              <a:t>Chambers Asia Pacific: 2012 – 2023</a:t>
            </a:r>
          </a:p>
          <a:p>
            <a:pPr algn="just"/>
            <a:endParaRPr lang="en-IN" sz="900" b="1" dirty="0">
              <a:solidFill>
                <a:srgbClr val="1B2442"/>
              </a:solidFill>
            </a:endParaRPr>
          </a:p>
          <a:p>
            <a:pPr algn="just" defTabSz="387350">
              <a:tabLst>
                <a:tab pos="1089025" algn="l"/>
                <a:tab pos="1430338" algn="l"/>
                <a:tab pos="1546225" algn="l"/>
                <a:tab pos="1604963" algn="l"/>
                <a:tab pos="1654175" algn="l"/>
                <a:tab pos="1711325" algn="l"/>
              </a:tabLst>
            </a:pPr>
            <a:r>
              <a:rPr lang="en-CA" sz="900" b="1" dirty="0">
                <a:solidFill>
                  <a:schemeClr val="bg2">
                    <a:lumMod val="50000"/>
                  </a:schemeClr>
                </a:solidFill>
              </a:rPr>
              <a:t>Automotive </a:t>
            </a:r>
            <a:r>
              <a:rPr lang="en-US" sz="900" b="1" dirty="0">
                <a:solidFill>
                  <a:schemeClr val="bg2">
                    <a:lumMod val="50000"/>
                  </a:schemeClr>
                </a:solidFill>
              </a:rPr>
              <a:t>Law Firm of the </a:t>
            </a:r>
            <a:r>
              <a:rPr lang="en-CA" sz="900" b="1" dirty="0">
                <a:solidFill>
                  <a:schemeClr val="bg2">
                    <a:lumMod val="50000"/>
                  </a:schemeClr>
                </a:solidFill>
              </a:rPr>
              <a:t>Year in India – </a:t>
            </a:r>
            <a:r>
              <a:rPr lang="en-CA" sz="900" b="1" dirty="0">
                <a:solidFill>
                  <a:srgbClr val="1B2442"/>
                </a:solidFill>
              </a:rPr>
              <a:t>Global Law Experts Annual Awards 2019,2020 and 2022.</a:t>
            </a:r>
            <a:endParaRPr lang="en-US" sz="900" dirty="0">
              <a:solidFill>
                <a:srgbClr val="1B2442"/>
              </a:solidFill>
            </a:endParaRPr>
          </a:p>
          <a:p>
            <a:pPr algn="just" defTabSz="387350">
              <a:tabLst>
                <a:tab pos="1089025" algn="l"/>
                <a:tab pos="1430338" algn="l"/>
                <a:tab pos="1546225" algn="l"/>
                <a:tab pos="1604963" algn="l"/>
                <a:tab pos="1654175" algn="l"/>
                <a:tab pos="1711325" algn="l"/>
              </a:tabLst>
            </a:pPr>
            <a:endParaRPr lang="en-IN" sz="900" b="1" dirty="0">
              <a:solidFill>
                <a:schemeClr val="bg2">
                  <a:lumMod val="50000"/>
                </a:schemeClr>
              </a:solidFill>
            </a:endParaRPr>
          </a:p>
          <a:p>
            <a:pPr algn="just" defTabSz="387350">
              <a:tabLst>
                <a:tab pos="1089025" algn="l"/>
                <a:tab pos="1430338" algn="l"/>
                <a:tab pos="1546225" algn="l"/>
                <a:tab pos="1604963" algn="l"/>
                <a:tab pos="1654175" algn="l"/>
                <a:tab pos="1711325" algn="l"/>
              </a:tabLst>
            </a:pPr>
            <a:r>
              <a:rPr lang="en-IN" sz="900" b="1" dirty="0">
                <a:solidFill>
                  <a:schemeClr val="bg2">
                    <a:lumMod val="50000"/>
                  </a:schemeClr>
                </a:solidFill>
              </a:rPr>
              <a:t>Litigation Dispute Resolution Team of the Year of the Year </a:t>
            </a:r>
            <a:r>
              <a:rPr lang="en-IN" sz="900" dirty="0"/>
              <a:t>– </a:t>
            </a:r>
            <a:r>
              <a:rPr lang="en-IN" sz="900" b="1" dirty="0">
                <a:solidFill>
                  <a:srgbClr val="1B2442"/>
                </a:solidFill>
              </a:rPr>
              <a:t>India Legal Summit &amp; Awards 2018</a:t>
            </a:r>
            <a:endParaRPr lang="en-US" sz="900" b="1" dirty="0">
              <a:solidFill>
                <a:srgbClr val="1B2442"/>
              </a:solidFill>
            </a:endParaRPr>
          </a:p>
          <a:p>
            <a:pPr algn="just" defTabSz="387350">
              <a:tabLst>
                <a:tab pos="1089025" algn="l"/>
                <a:tab pos="1430338" algn="l"/>
                <a:tab pos="1546225" algn="l"/>
                <a:tab pos="1604963" algn="l"/>
                <a:tab pos="1654175" algn="l"/>
                <a:tab pos="1711325" algn="l"/>
              </a:tabLst>
            </a:pPr>
            <a:endParaRPr lang="en-US" sz="900" b="1" dirty="0">
              <a:solidFill>
                <a:srgbClr val="1B2442"/>
              </a:solidFill>
            </a:endParaRPr>
          </a:p>
          <a:p>
            <a:pPr algn="just" defTabSz="387350">
              <a:tabLst>
                <a:tab pos="1089025" algn="l"/>
                <a:tab pos="1430338" algn="l"/>
                <a:tab pos="1546225" algn="l"/>
                <a:tab pos="1604963" algn="l"/>
                <a:tab pos="1654175" algn="l"/>
                <a:tab pos="1711325" algn="l"/>
              </a:tabLst>
            </a:pPr>
            <a:r>
              <a:rPr lang="en-IN" sz="900" b="1" dirty="0">
                <a:solidFill>
                  <a:schemeClr val="bg2">
                    <a:lumMod val="50000"/>
                  </a:schemeClr>
                </a:solidFill>
              </a:rPr>
              <a:t>Best Firm in India –</a:t>
            </a:r>
            <a:r>
              <a:rPr lang="en-IN" sz="900" dirty="0">
                <a:solidFill>
                  <a:schemeClr val="bg2">
                    <a:lumMod val="50000"/>
                  </a:schemeClr>
                </a:solidFill>
              </a:rPr>
              <a:t> </a:t>
            </a:r>
            <a:r>
              <a:rPr lang="en-IN" sz="900" b="1" dirty="0">
                <a:solidFill>
                  <a:srgbClr val="1B2442"/>
                </a:solidFill>
              </a:rPr>
              <a:t>Asia Women in Business Law Awards, 2016, Euromoney, Hong Kong</a:t>
            </a:r>
            <a:endParaRPr lang="en-US" sz="900" b="1" dirty="0">
              <a:solidFill>
                <a:srgbClr val="1B2442"/>
              </a:solidFill>
            </a:endParaRPr>
          </a:p>
        </p:txBody>
      </p:sp>
    </p:spTree>
    <p:extLst>
      <p:ext uri="{BB962C8B-B14F-4D97-AF65-F5344CB8AC3E}">
        <p14:creationId xmlns:p14="http://schemas.microsoft.com/office/powerpoint/2010/main" val="677900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426C82-3CA8-41D5-808F-F07FD8BBAE3C}"/>
              </a:ext>
            </a:extLst>
          </p:cNvPr>
          <p:cNvSpPr txBox="1"/>
          <p:nvPr/>
        </p:nvSpPr>
        <p:spPr>
          <a:xfrm>
            <a:off x="192019" y="82556"/>
            <a:ext cx="2221244" cy="369332"/>
          </a:xfrm>
          <a:prstGeom prst="rect">
            <a:avLst/>
          </a:prstGeom>
          <a:noFill/>
        </p:spPr>
        <p:txBody>
          <a:bodyPr wrap="square" rtlCol="0">
            <a:spAutoFit/>
          </a:bodyPr>
          <a:lstStyle/>
          <a:p>
            <a:r>
              <a:rPr lang="en-US" b="1" dirty="0">
                <a:solidFill>
                  <a:srgbClr val="E3CB5C"/>
                </a:solidFill>
              </a:rPr>
              <a:t>Aerospace</a:t>
            </a:r>
            <a:r>
              <a:rPr lang="en-US" b="1" dirty="0">
                <a:solidFill>
                  <a:srgbClr val="1B2442"/>
                </a:solidFill>
              </a:rPr>
              <a:t> &amp; </a:t>
            </a:r>
            <a:r>
              <a:rPr lang="en-US" b="1" dirty="0">
                <a:solidFill>
                  <a:srgbClr val="E3CB5C"/>
                </a:solidFill>
              </a:rPr>
              <a:t>Defense</a:t>
            </a:r>
          </a:p>
        </p:txBody>
      </p:sp>
      <p:sp>
        <p:nvSpPr>
          <p:cNvPr id="3" name="Rectangle 2">
            <a:extLst>
              <a:ext uri="{FF2B5EF4-FFF2-40B4-BE49-F238E27FC236}">
                <a16:creationId xmlns:a16="http://schemas.microsoft.com/office/drawing/2014/main" id="{38043AC6-D68E-42C8-B765-B182E9717E8E}"/>
              </a:ext>
            </a:extLst>
          </p:cNvPr>
          <p:cNvSpPr/>
          <p:nvPr/>
        </p:nvSpPr>
        <p:spPr>
          <a:xfrm>
            <a:off x="192019" y="451888"/>
            <a:ext cx="4832468" cy="826701"/>
          </a:xfrm>
          <a:prstGeom prst="rect">
            <a:avLst/>
          </a:prstGeom>
        </p:spPr>
        <p:txBody>
          <a:bodyPr wrap="square">
            <a:spAutoFit/>
          </a:bodyPr>
          <a:lstStyle/>
          <a:p>
            <a:pPr algn="just">
              <a:lnSpc>
                <a:spcPct val="107000"/>
              </a:lnSpc>
              <a:spcAft>
                <a:spcPts val="750"/>
              </a:spcAft>
            </a:pPr>
            <a:r>
              <a:rPr lang="en-US" sz="900" dirty="0">
                <a:solidFill>
                  <a:srgbClr val="000000"/>
                </a:solidFill>
                <a:latin typeface="Calibri" panose="020F0502020204030204" pitchFamily="34" charset="0"/>
                <a:ea typeface="Times New Roman" panose="02020603050405020304" pitchFamily="18" charset="0"/>
                <a:cs typeface="Calibri" panose="020F0502020204030204" pitchFamily="34" charset="0"/>
              </a:rPr>
              <a:t>Phoenix Legal has considerable experience and domain knowledge in the Aerospace and </a:t>
            </a:r>
            <a:r>
              <a:rPr lang="en-US" sz="9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Defence</a:t>
            </a:r>
            <a:r>
              <a:rPr lang="en-US" sz="9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(A&amp;D) sector. Phoenix Legal has been regularly advising many leading OEMs/defense majors from various jurisdictions including the US and Europe in high-value defense projects for various categories of capital acquisitions including Buy (Global), Buy and Make, Make In India/Strategic Partnership programs of Indian Airforce, Indian Army and Indian Navy.</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1923E252-985B-48BE-86A2-F8211BB38FB5}"/>
              </a:ext>
            </a:extLst>
          </p:cNvPr>
          <p:cNvSpPr/>
          <p:nvPr/>
        </p:nvSpPr>
        <p:spPr>
          <a:xfrm>
            <a:off x="192018" y="1308661"/>
            <a:ext cx="4832467" cy="530338"/>
          </a:xfrm>
          <a:prstGeom prst="rect">
            <a:avLst/>
          </a:prstGeom>
        </p:spPr>
        <p:txBody>
          <a:bodyPr wrap="square">
            <a:spAutoFit/>
          </a:bodyPr>
          <a:lstStyle/>
          <a:p>
            <a:pPr algn="just">
              <a:lnSpc>
                <a:spcPct val="107000"/>
              </a:lnSpc>
              <a:spcAft>
                <a:spcPts val="750"/>
              </a:spcAft>
            </a:pPr>
            <a:r>
              <a:rPr lang="en-US" sz="900" dirty="0">
                <a:solidFill>
                  <a:srgbClr val="000000"/>
                </a:solidFill>
                <a:latin typeface="Calibri" panose="020F0502020204030204" pitchFamily="34" charset="0"/>
                <a:ea typeface="Times New Roman" panose="02020603050405020304" pitchFamily="18" charset="0"/>
                <a:cs typeface="Calibri" panose="020F0502020204030204" pitchFamily="34" charset="0"/>
              </a:rPr>
              <a:t>In the Aviation space, Phoenix Legal has also advised clients on various legal issues arising out of the sale and lease as well as other financing options of aircraft, equipment, and parts thereof and MRO and Ground Handling services.</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4FC4BDB6-9A0A-4B14-8E61-3D2C5014A8F4}"/>
              </a:ext>
            </a:extLst>
          </p:cNvPr>
          <p:cNvSpPr txBox="1"/>
          <p:nvPr/>
        </p:nvSpPr>
        <p:spPr>
          <a:xfrm>
            <a:off x="192634" y="3283573"/>
            <a:ext cx="2767997" cy="369332"/>
          </a:xfrm>
          <a:prstGeom prst="rect">
            <a:avLst/>
          </a:prstGeom>
          <a:noFill/>
        </p:spPr>
        <p:txBody>
          <a:bodyPr wrap="square" rtlCol="0">
            <a:spAutoFit/>
          </a:bodyPr>
          <a:lstStyle/>
          <a:p>
            <a:r>
              <a:rPr lang="en-US" b="1" dirty="0">
                <a:solidFill>
                  <a:srgbClr val="E3CB5C"/>
                </a:solidFill>
              </a:rPr>
              <a:t>Anti-trust</a:t>
            </a:r>
            <a:r>
              <a:rPr lang="en-US" b="1" dirty="0">
                <a:solidFill>
                  <a:srgbClr val="1B2442"/>
                </a:solidFill>
              </a:rPr>
              <a:t> &amp; </a:t>
            </a:r>
            <a:r>
              <a:rPr lang="en-US" b="1" dirty="0">
                <a:solidFill>
                  <a:srgbClr val="E3CB5C"/>
                </a:solidFill>
              </a:rPr>
              <a:t>Competition</a:t>
            </a:r>
          </a:p>
        </p:txBody>
      </p:sp>
      <p:sp>
        <p:nvSpPr>
          <p:cNvPr id="7" name="Rectangle 6">
            <a:extLst>
              <a:ext uri="{FF2B5EF4-FFF2-40B4-BE49-F238E27FC236}">
                <a16:creationId xmlns:a16="http://schemas.microsoft.com/office/drawing/2014/main" id="{DA777993-41D7-4743-B8CE-C2D5CCD18E98}"/>
              </a:ext>
            </a:extLst>
          </p:cNvPr>
          <p:cNvSpPr/>
          <p:nvPr/>
        </p:nvSpPr>
        <p:spPr>
          <a:xfrm>
            <a:off x="192634" y="3682977"/>
            <a:ext cx="4832466" cy="1061829"/>
          </a:xfrm>
          <a:prstGeom prst="rect">
            <a:avLst/>
          </a:prstGeom>
        </p:spPr>
        <p:txBody>
          <a:bodyPr wrap="square">
            <a:spAutoFit/>
          </a:bodyPr>
          <a:lstStyle/>
          <a:p>
            <a:pPr algn="just">
              <a:spcBef>
                <a:spcPts val="0"/>
              </a:spcBef>
              <a:spcAft>
                <a:spcPts val="0"/>
              </a:spcAft>
            </a:pPr>
            <a:r>
              <a:rPr lang="en-US" sz="900" dirty="0">
                <a:solidFill>
                  <a:srgbClr val="1C1E29"/>
                </a:solidFill>
              </a:rPr>
              <a:t>Phoenix Legal advises clients on an array of competition law issues including in connection with domestic and cross border joint ventures, collaborations, distribution and supply arrangements, and other commercial transactions.</a:t>
            </a:r>
          </a:p>
          <a:p>
            <a:pPr algn="just">
              <a:spcBef>
                <a:spcPts val="0"/>
              </a:spcBef>
              <a:spcAft>
                <a:spcPts val="0"/>
              </a:spcAft>
            </a:pPr>
            <a:endParaRPr lang="en-US" sz="900" dirty="0">
              <a:solidFill>
                <a:srgbClr val="1C1E29"/>
              </a:solidFill>
            </a:endParaRPr>
          </a:p>
          <a:p>
            <a:pPr algn="just">
              <a:spcBef>
                <a:spcPts val="0"/>
              </a:spcBef>
              <a:spcAft>
                <a:spcPts val="0"/>
              </a:spcAft>
            </a:pPr>
            <a:r>
              <a:rPr lang="en-US" sz="900" dirty="0">
                <a:solidFill>
                  <a:srgbClr val="1C1E29"/>
                </a:solidFill>
              </a:rPr>
              <a:t>The Firm's expertise ranges from providing stand-alone competition law advice, assistance in filings and obtaining required approvals to represent clients before the Competition Commission of India and in courts on competition law issues. </a:t>
            </a:r>
            <a:endParaRPr lang="en-US" sz="900" dirty="0">
              <a:solidFill>
                <a:srgbClr val="1C1E29"/>
              </a:solidFill>
              <a:effectLst/>
            </a:endParaRPr>
          </a:p>
        </p:txBody>
      </p:sp>
      <p:sp>
        <p:nvSpPr>
          <p:cNvPr id="13" name="Rectangle 12">
            <a:extLst>
              <a:ext uri="{FF2B5EF4-FFF2-40B4-BE49-F238E27FC236}">
                <a16:creationId xmlns:a16="http://schemas.microsoft.com/office/drawing/2014/main" id="{151CFE25-D3BA-4A03-86A3-4A488D1330CD}"/>
              </a:ext>
            </a:extLst>
          </p:cNvPr>
          <p:cNvSpPr/>
          <p:nvPr/>
        </p:nvSpPr>
        <p:spPr>
          <a:xfrm>
            <a:off x="113589" y="4798914"/>
            <a:ext cx="4832467" cy="710707"/>
          </a:xfrm>
          <a:prstGeom prst="rect">
            <a:avLst/>
          </a:prstGeom>
        </p:spPr>
        <p:txBody>
          <a:bodyPr wrap="square">
            <a:spAutoFit/>
          </a:bodyPr>
          <a:lstStyle/>
          <a:p>
            <a:pPr marL="90170" marR="0">
              <a:lnSpc>
                <a:spcPct val="115000"/>
              </a:lnSpc>
              <a:spcBef>
                <a:spcPts val="0"/>
              </a:spcBef>
              <a:spcAft>
                <a:spcPts val="1000"/>
              </a:spcAft>
            </a:pPr>
            <a:r>
              <a:rPr lang="en-US" b="1" dirty="0">
                <a:solidFill>
                  <a:srgbClr val="E3CB5C"/>
                </a:solidFill>
                <a:latin typeface="Calibri" panose="020F0502020204030204" pitchFamily="34" charset="0"/>
                <a:ea typeface="Calibri" panose="020F0502020204030204" pitchFamily="34" charset="0"/>
              </a:rPr>
              <a:t>Anti-corruption, Compliance </a:t>
            </a:r>
            <a:r>
              <a:rPr lang="en-US" b="1" dirty="0">
                <a:solidFill>
                  <a:srgbClr val="1B2442"/>
                </a:solidFill>
                <a:latin typeface="Calibri" panose="020F0502020204030204" pitchFamily="34" charset="0"/>
                <a:ea typeface="Calibri" panose="020F0502020204030204" pitchFamily="34" charset="0"/>
              </a:rPr>
              <a:t>&amp;</a:t>
            </a:r>
            <a:r>
              <a:rPr lang="en-US" b="1" dirty="0">
                <a:solidFill>
                  <a:srgbClr val="E3CB5C"/>
                </a:solidFill>
                <a:latin typeface="Calibri" panose="020F0502020204030204" pitchFamily="34" charset="0"/>
                <a:ea typeface="Calibri" panose="020F0502020204030204" pitchFamily="34" charset="0"/>
              </a:rPr>
              <a:t> Fraud Investigation </a:t>
            </a:r>
            <a:endParaRPr lang="en-US" sz="900" dirty="0">
              <a:solidFill>
                <a:srgbClr val="E3CB5C"/>
              </a:solidFill>
              <a:effectLst/>
              <a:latin typeface="Calibri" panose="020F0502020204030204" pitchFamily="34" charset="0"/>
              <a:ea typeface="Calibri" panose="020F0502020204030204" pitchFamily="34" charset="0"/>
            </a:endParaRPr>
          </a:p>
        </p:txBody>
      </p:sp>
      <p:sp>
        <p:nvSpPr>
          <p:cNvPr id="17" name="Rectangle 16">
            <a:extLst>
              <a:ext uri="{FF2B5EF4-FFF2-40B4-BE49-F238E27FC236}">
                <a16:creationId xmlns:a16="http://schemas.microsoft.com/office/drawing/2014/main" id="{C1DD03BE-82E9-4264-B968-CD9A37FC44D6}"/>
              </a:ext>
            </a:extLst>
          </p:cNvPr>
          <p:cNvSpPr/>
          <p:nvPr/>
        </p:nvSpPr>
        <p:spPr>
          <a:xfrm>
            <a:off x="192018" y="5477374"/>
            <a:ext cx="4115654" cy="1061829"/>
          </a:xfrm>
          <a:prstGeom prst="rect">
            <a:avLst/>
          </a:prstGeom>
        </p:spPr>
        <p:txBody>
          <a:bodyPr wrap="square">
            <a:spAutoFit/>
          </a:bodyPr>
          <a:lstStyle/>
          <a:p>
            <a:pPr algn="just"/>
            <a:r>
              <a:rPr lang="x-none" sz="900" dirty="0">
                <a:solidFill>
                  <a:srgbClr val="1C1E29"/>
                </a:solidFill>
              </a:rPr>
              <a:t>Phoenix Legal has considerable experience in advising clients on compliance, fraud and anti­corruption laws in India. This practice includes providing assistance on the application and operation of anti-corruption laws and internal compliance process and procedures, extending to conducting of internal investigation in fraud and corrupt practices, support on investigations undertaken in such matters by external agencies and advising on criminal liability of the senior executives and directors of corporates in such cases.</a:t>
            </a:r>
            <a:endParaRPr lang="en-US" sz="900" dirty="0">
              <a:solidFill>
                <a:srgbClr val="1C1E29"/>
              </a:solidFill>
            </a:endParaRPr>
          </a:p>
        </p:txBody>
      </p:sp>
      <p:pic>
        <p:nvPicPr>
          <p:cNvPr id="26" name="Picture 25">
            <a:extLst>
              <a:ext uri="{FF2B5EF4-FFF2-40B4-BE49-F238E27FC236}">
                <a16:creationId xmlns:a16="http://schemas.microsoft.com/office/drawing/2014/main" id="{38B8D7A9-BBF7-48DA-B7EC-041B60FF056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07672" y="4666302"/>
            <a:ext cx="1069191" cy="2767940"/>
          </a:xfrm>
          <a:prstGeom prst="rect">
            <a:avLst/>
          </a:prstGeom>
        </p:spPr>
      </p:pic>
      <p:sp>
        <p:nvSpPr>
          <p:cNvPr id="14" name="TextBox 13">
            <a:extLst>
              <a:ext uri="{FF2B5EF4-FFF2-40B4-BE49-F238E27FC236}">
                <a16:creationId xmlns:a16="http://schemas.microsoft.com/office/drawing/2014/main" id="{64781E8A-2D96-4381-B3B6-0B7A9766EE2E}"/>
              </a:ext>
            </a:extLst>
          </p:cNvPr>
          <p:cNvSpPr txBox="1"/>
          <p:nvPr/>
        </p:nvSpPr>
        <p:spPr>
          <a:xfrm>
            <a:off x="192018" y="2342658"/>
            <a:ext cx="4832466" cy="974882"/>
          </a:xfrm>
          <a:prstGeom prst="rect">
            <a:avLst/>
          </a:prstGeom>
        </p:spPr>
        <p:txBody>
          <a:bodyPr wrap="square">
            <a:spAutoFit/>
          </a:bodyPr>
          <a:lstStyle>
            <a:defPPr>
              <a:defRPr lang="en-US"/>
            </a:defPPr>
            <a:lvl1pPr algn="just">
              <a:lnSpc>
                <a:spcPct val="107000"/>
              </a:lnSpc>
              <a:spcAft>
                <a:spcPts val="750"/>
              </a:spcAft>
              <a:defRPr sz="900">
                <a:solidFill>
                  <a:srgbClr val="000000"/>
                </a:solidFill>
                <a:latin typeface="Calibri" panose="020F0502020204030204" pitchFamily="34" charset="0"/>
                <a:ea typeface="Times New Roman" panose="02020603050405020304" pitchFamily="18" charset="0"/>
                <a:cs typeface="Calibri" panose="020F0502020204030204" pitchFamily="34" charset="0"/>
              </a:defRPr>
            </a:lvl1pPr>
          </a:lstStyle>
          <a:p>
            <a:r>
              <a:rPr lang="en-US" dirty="0"/>
              <a:t>The Firm has a robust admiralty and maritime practice and lawyers of the Firm have significant experience of advising on a variety of matters in the shipping sector. This includes advising on chartering arrangements, ship building contracts, ship financing, investments in shipping business, regulatory issues and disputes including those involving ship arrests, ownership, etc. The Firm’s clients in this sector include charterers, ship owners, ship builders and banks and financial institutions.</a:t>
            </a:r>
            <a:endParaRPr lang="en-IN" dirty="0"/>
          </a:p>
        </p:txBody>
      </p:sp>
      <p:sp>
        <p:nvSpPr>
          <p:cNvPr id="8" name="TextBox 7">
            <a:extLst>
              <a:ext uri="{FF2B5EF4-FFF2-40B4-BE49-F238E27FC236}">
                <a16:creationId xmlns:a16="http://schemas.microsoft.com/office/drawing/2014/main" id="{8ADB7458-23AA-4E6E-9B3A-7645E3CA323E}"/>
              </a:ext>
            </a:extLst>
          </p:cNvPr>
          <p:cNvSpPr txBox="1"/>
          <p:nvPr/>
        </p:nvSpPr>
        <p:spPr>
          <a:xfrm>
            <a:off x="192019" y="1930372"/>
            <a:ext cx="2496412" cy="369332"/>
          </a:xfrm>
          <a:prstGeom prst="rect">
            <a:avLst/>
          </a:prstGeom>
          <a:noFill/>
        </p:spPr>
        <p:txBody>
          <a:bodyPr wrap="square" rtlCol="0">
            <a:spAutoFit/>
          </a:bodyPr>
          <a:lstStyle/>
          <a:p>
            <a:r>
              <a:rPr lang="en-US" b="1" dirty="0">
                <a:solidFill>
                  <a:srgbClr val="E3CB5C"/>
                </a:solidFill>
              </a:rPr>
              <a:t>Admiralty</a:t>
            </a:r>
            <a:r>
              <a:rPr lang="en-US" b="1" dirty="0">
                <a:solidFill>
                  <a:srgbClr val="1B2442"/>
                </a:solidFill>
              </a:rPr>
              <a:t> &amp; </a:t>
            </a:r>
            <a:r>
              <a:rPr lang="en-US" b="1" dirty="0">
                <a:solidFill>
                  <a:srgbClr val="E3CB5C"/>
                </a:solidFill>
              </a:rPr>
              <a:t>Maritime</a:t>
            </a:r>
          </a:p>
        </p:txBody>
      </p:sp>
    </p:spTree>
    <p:extLst>
      <p:ext uri="{BB962C8B-B14F-4D97-AF65-F5344CB8AC3E}">
        <p14:creationId xmlns:p14="http://schemas.microsoft.com/office/powerpoint/2010/main" val="3050991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F0F13F9-9554-407D-B99D-79542433985A}"/>
              </a:ext>
            </a:extLst>
          </p:cNvPr>
          <p:cNvSpPr>
            <a:spLocks noChangeArrowheads="1"/>
          </p:cNvSpPr>
          <p:nvPr/>
        </p:nvSpPr>
        <p:spPr bwMode="auto">
          <a:xfrm>
            <a:off x="192019" y="1867733"/>
            <a:ext cx="4895547" cy="1271245"/>
          </a:xfrm>
          <a:prstGeom prst="rect">
            <a:avLst/>
          </a:prstGeom>
        </p:spPr>
        <p:txBody>
          <a:bodyPr wrap="square">
            <a:spAutoFit/>
          </a:bodyPr>
          <a:lstStyle/>
          <a:p>
            <a:pPr algn="just">
              <a:lnSpc>
                <a:spcPct val="107000"/>
              </a:lnSpc>
              <a:spcAft>
                <a:spcPts val="750"/>
              </a:spcAft>
            </a:pPr>
            <a:r>
              <a:rPr lang="en-US" altLang="en-US" sz="900" dirty="0">
                <a:solidFill>
                  <a:srgbClr val="000000"/>
                </a:solidFill>
                <a:latin typeface="Calibri" panose="020F0502020204030204" pitchFamily="34" charset="0"/>
                <a:ea typeface="Times New Roman" panose="02020603050405020304" pitchFamily="18" charset="0"/>
                <a:cs typeface="Calibri" panose="020F0502020204030204" pitchFamily="34" charset="0"/>
              </a:rPr>
              <a:t>One of Phoenix </a:t>
            </a:r>
            <a:r>
              <a:rPr lang="en-US" altLang="en-US" sz="9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Legal's</a:t>
            </a:r>
            <a:r>
              <a:rPr lang="en-US" altLang="en-US" sz="9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key practice areas is corporate and commercial, which extends to various sectors of the economy. The Firm lawyers have the experience and expertise in providing advice on corporate, investment, regulatory, governance, opera­tional and structuring matters across a broad range of sectors including infrastructure (including power, oil and gas, telecommunications, roads, mining and ports), automo­tive, pharmaceutical and healthcare, information technology, media and entertainment, advertising, manufacturing, consumer products, life sciences, healthcare, financial services and other service sectors. The Firm has acted for clients in various Indian as well as cross-border acquisitions of and investments into Indian companies.</a:t>
            </a:r>
          </a:p>
        </p:txBody>
      </p:sp>
      <p:sp>
        <p:nvSpPr>
          <p:cNvPr id="10" name="TextBox 9">
            <a:extLst>
              <a:ext uri="{FF2B5EF4-FFF2-40B4-BE49-F238E27FC236}">
                <a16:creationId xmlns:a16="http://schemas.microsoft.com/office/drawing/2014/main" id="{ED3E81C4-3951-4CA0-9BA2-D0B939BFC475}"/>
              </a:ext>
            </a:extLst>
          </p:cNvPr>
          <p:cNvSpPr txBox="1"/>
          <p:nvPr/>
        </p:nvSpPr>
        <p:spPr>
          <a:xfrm>
            <a:off x="167978" y="1533306"/>
            <a:ext cx="2570636" cy="369332"/>
          </a:xfrm>
          <a:prstGeom prst="rect">
            <a:avLst/>
          </a:prstGeom>
          <a:noFill/>
        </p:spPr>
        <p:txBody>
          <a:bodyPr wrap="square" rtlCol="0">
            <a:spAutoFit/>
          </a:bodyPr>
          <a:lstStyle/>
          <a:p>
            <a:r>
              <a:rPr lang="en-US" b="1" dirty="0">
                <a:solidFill>
                  <a:srgbClr val="E3CB5C"/>
                </a:solidFill>
              </a:rPr>
              <a:t>Corporate</a:t>
            </a:r>
            <a:r>
              <a:rPr lang="en-US" b="1" dirty="0">
                <a:solidFill>
                  <a:srgbClr val="1B2442"/>
                </a:solidFill>
              </a:rPr>
              <a:t> &amp; </a:t>
            </a:r>
            <a:r>
              <a:rPr lang="en-US" b="1" dirty="0">
                <a:solidFill>
                  <a:srgbClr val="E3CB5C"/>
                </a:solidFill>
              </a:rPr>
              <a:t>Commercial</a:t>
            </a:r>
          </a:p>
        </p:txBody>
      </p:sp>
      <p:sp>
        <p:nvSpPr>
          <p:cNvPr id="11" name="Rectangle 10">
            <a:extLst>
              <a:ext uri="{FF2B5EF4-FFF2-40B4-BE49-F238E27FC236}">
                <a16:creationId xmlns:a16="http://schemas.microsoft.com/office/drawing/2014/main" id="{528B29A0-FD1C-4200-86B0-6DC7B568FA4E}"/>
              </a:ext>
            </a:extLst>
          </p:cNvPr>
          <p:cNvSpPr/>
          <p:nvPr/>
        </p:nvSpPr>
        <p:spPr>
          <a:xfrm>
            <a:off x="173797" y="3508310"/>
            <a:ext cx="4787976" cy="678519"/>
          </a:xfrm>
          <a:prstGeom prst="rect">
            <a:avLst/>
          </a:prstGeom>
        </p:spPr>
        <p:txBody>
          <a:bodyPr wrap="square">
            <a:spAutoFit/>
          </a:bodyPr>
          <a:lstStyle/>
          <a:p>
            <a:pPr algn="just">
              <a:lnSpc>
                <a:spcPct val="107000"/>
              </a:lnSpc>
              <a:spcAft>
                <a:spcPts val="750"/>
              </a:spcAft>
            </a:pPr>
            <a:r>
              <a:rPr lang="en-US" sz="900" dirty="0">
                <a:solidFill>
                  <a:srgbClr val="000000"/>
                </a:solidFill>
                <a:latin typeface="Calibri" panose="020F0502020204030204" pitchFamily="34" charset="0"/>
                <a:ea typeface="Calibri" panose="020F0502020204030204" pitchFamily="34" charset="0"/>
                <a:cs typeface="Calibri" panose="020F0502020204030204" pitchFamily="34" charset="0"/>
              </a:rPr>
              <a:t>Phoenix Legal advises its clients on corporate restructuring and business reorganization in distressed and other situations. The Firm provides practical and legal solutions and options on structuring their presence or operations for business efficiency or for avoiding or mitigating the adverse effects in troubled circumstances.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124BE9DD-7630-440D-B35C-D9D1DF4BFF3F}"/>
              </a:ext>
            </a:extLst>
          </p:cNvPr>
          <p:cNvSpPr txBox="1"/>
          <p:nvPr/>
        </p:nvSpPr>
        <p:spPr>
          <a:xfrm>
            <a:off x="173795" y="3138978"/>
            <a:ext cx="4002909" cy="369332"/>
          </a:xfrm>
          <a:prstGeom prst="rect">
            <a:avLst/>
          </a:prstGeom>
          <a:noFill/>
        </p:spPr>
        <p:txBody>
          <a:bodyPr wrap="square" rtlCol="0">
            <a:spAutoFit/>
          </a:bodyPr>
          <a:lstStyle/>
          <a:p>
            <a:r>
              <a:rPr lang="en-US" b="1" dirty="0">
                <a:solidFill>
                  <a:srgbClr val="E3CB5C"/>
                </a:solidFill>
              </a:rPr>
              <a:t>Corporate Insolvency</a:t>
            </a:r>
            <a:r>
              <a:rPr lang="en-US" b="1" dirty="0">
                <a:solidFill>
                  <a:srgbClr val="1B2442"/>
                </a:solidFill>
              </a:rPr>
              <a:t> &amp; </a:t>
            </a:r>
            <a:r>
              <a:rPr lang="en-US" b="1" dirty="0">
                <a:solidFill>
                  <a:srgbClr val="E3CB5C"/>
                </a:solidFill>
              </a:rPr>
              <a:t>Restructuring</a:t>
            </a:r>
          </a:p>
        </p:txBody>
      </p:sp>
      <p:sp>
        <p:nvSpPr>
          <p:cNvPr id="13" name="TextBox 12">
            <a:extLst>
              <a:ext uri="{FF2B5EF4-FFF2-40B4-BE49-F238E27FC236}">
                <a16:creationId xmlns:a16="http://schemas.microsoft.com/office/drawing/2014/main" id="{8D4AD782-999A-4C6E-A717-4735FD6DA376}"/>
              </a:ext>
            </a:extLst>
          </p:cNvPr>
          <p:cNvSpPr txBox="1"/>
          <p:nvPr/>
        </p:nvSpPr>
        <p:spPr>
          <a:xfrm>
            <a:off x="173795" y="4245752"/>
            <a:ext cx="4719024" cy="369332"/>
          </a:xfrm>
          <a:prstGeom prst="rect">
            <a:avLst/>
          </a:prstGeom>
          <a:noFill/>
        </p:spPr>
        <p:txBody>
          <a:bodyPr wrap="square" rtlCol="0">
            <a:spAutoFit/>
          </a:bodyPr>
          <a:lstStyle/>
          <a:p>
            <a:r>
              <a:rPr lang="en-US" b="1" dirty="0">
                <a:solidFill>
                  <a:srgbClr val="E3CB5C"/>
                </a:solidFill>
              </a:rPr>
              <a:t>Dispute Resolution – Arbitration </a:t>
            </a:r>
            <a:r>
              <a:rPr lang="en-US" b="1" dirty="0">
                <a:solidFill>
                  <a:srgbClr val="1B2442"/>
                </a:solidFill>
              </a:rPr>
              <a:t>&amp; </a:t>
            </a:r>
            <a:r>
              <a:rPr lang="en-US" b="1" dirty="0">
                <a:solidFill>
                  <a:srgbClr val="E3CB5C"/>
                </a:solidFill>
              </a:rPr>
              <a:t>Litigation</a:t>
            </a:r>
          </a:p>
        </p:txBody>
      </p:sp>
      <p:sp>
        <p:nvSpPr>
          <p:cNvPr id="14" name="Rectangle 13">
            <a:extLst>
              <a:ext uri="{FF2B5EF4-FFF2-40B4-BE49-F238E27FC236}">
                <a16:creationId xmlns:a16="http://schemas.microsoft.com/office/drawing/2014/main" id="{DEB4CF67-15C7-4ACE-8862-A1BCFF111F55}"/>
              </a:ext>
            </a:extLst>
          </p:cNvPr>
          <p:cNvSpPr/>
          <p:nvPr/>
        </p:nvSpPr>
        <p:spPr>
          <a:xfrm>
            <a:off x="192020" y="4589207"/>
            <a:ext cx="4769752" cy="784830"/>
          </a:xfrm>
          <a:prstGeom prst="rect">
            <a:avLst/>
          </a:prstGeom>
        </p:spPr>
        <p:txBody>
          <a:bodyPr wrap="square">
            <a:spAutoFit/>
          </a:bodyPr>
          <a:lstStyle/>
          <a:p>
            <a:pPr algn="just"/>
            <a:r>
              <a:rPr lang="en-US" sz="900" dirty="0">
                <a:latin typeface="Calibri" panose="020F0502020204030204" pitchFamily="34" charset="0"/>
                <a:ea typeface="Calibri" panose="020F0502020204030204" pitchFamily="34" charset="0"/>
              </a:rPr>
              <a:t>Phoenix Legal works virtually in every area of dispute resolution. Our dispute resolution team regularly advises clients on a variety of contentious matters involving commercial contracts, civil disputes, shareholders’ disputes, enforcement of security, recovery of debts, corporate and securities law, competition law, </a:t>
            </a:r>
            <a:r>
              <a:rPr lang="en-US" sz="900" dirty="0" err="1">
                <a:latin typeface="Calibri" panose="020F0502020204030204" pitchFamily="34" charset="0"/>
                <a:ea typeface="Calibri" panose="020F0502020204030204" pitchFamily="34" charset="0"/>
              </a:rPr>
              <a:t>labour</a:t>
            </a:r>
            <a:r>
              <a:rPr lang="en-US" sz="900" dirty="0">
                <a:latin typeface="Calibri" panose="020F0502020204030204" pitchFamily="34" charset="0"/>
                <a:ea typeface="Calibri" panose="020F0502020204030204" pitchFamily="34" charset="0"/>
              </a:rPr>
              <a:t> and employment matters, real estate issues and economic offenses.</a:t>
            </a:r>
            <a:endParaRPr lang="en-US" sz="900" dirty="0"/>
          </a:p>
        </p:txBody>
      </p:sp>
      <p:grpSp>
        <p:nvGrpSpPr>
          <p:cNvPr id="19" name="Group 18">
            <a:extLst>
              <a:ext uri="{FF2B5EF4-FFF2-40B4-BE49-F238E27FC236}">
                <a16:creationId xmlns:a16="http://schemas.microsoft.com/office/drawing/2014/main" id="{FCAA8E17-F750-400D-B647-0E21C4FF87B3}"/>
              </a:ext>
            </a:extLst>
          </p:cNvPr>
          <p:cNvGrpSpPr/>
          <p:nvPr/>
        </p:nvGrpSpPr>
        <p:grpSpPr>
          <a:xfrm>
            <a:off x="1412382" y="5271889"/>
            <a:ext cx="6531535" cy="1717052"/>
            <a:chOff x="-445954" y="5444527"/>
            <a:chExt cx="6531535" cy="1717052"/>
          </a:xfrm>
        </p:grpSpPr>
        <p:sp>
          <p:nvSpPr>
            <p:cNvPr id="21" name="Rectangle 20">
              <a:extLst>
                <a:ext uri="{FF2B5EF4-FFF2-40B4-BE49-F238E27FC236}">
                  <a16:creationId xmlns:a16="http://schemas.microsoft.com/office/drawing/2014/main" id="{B60AE944-F9AE-42BF-BB42-327046A66F53}"/>
                </a:ext>
              </a:extLst>
            </p:cNvPr>
            <p:cNvSpPr/>
            <p:nvPr/>
          </p:nvSpPr>
          <p:spPr>
            <a:xfrm>
              <a:off x="-195222" y="5756789"/>
              <a:ext cx="3330983" cy="923330"/>
            </a:xfrm>
            <a:prstGeom prst="rect">
              <a:avLst/>
            </a:prstGeom>
          </p:spPr>
          <p:txBody>
            <a:bodyPr wrap="square">
              <a:spAutoFit/>
            </a:bodyPr>
            <a:lstStyle/>
            <a:p>
              <a:pPr algn="just"/>
              <a:r>
                <a:rPr lang="en-US" sz="900" i="1" dirty="0">
                  <a:solidFill>
                    <a:srgbClr val="1B2442"/>
                  </a:solidFill>
                  <a:ea typeface="Times New Roman" panose="02020603050405020304" pitchFamily="18" charset="0"/>
                </a:rPr>
                <a:t>Phoenix Legal is one of those law firms who will spend a lot of time understanding any new structure, the problems faced and then always have a solution oriented approach. They are extremely patient to handle multiple volleys of queries and clarifications that a client or an investor need and would go out of their way to ensure all the parties have complete understanding of the structure.</a:t>
              </a:r>
              <a:endParaRPr lang="en-US" sz="900" i="1" dirty="0">
                <a:solidFill>
                  <a:srgbClr val="1B2442"/>
                </a:solidFill>
              </a:endParaRPr>
            </a:p>
          </p:txBody>
        </p:sp>
        <p:sp>
          <p:nvSpPr>
            <p:cNvPr id="22" name="Rectangle 21">
              <a:extLst>
                <a:ext uri="{FF2B5EF4-FFF2-40B4-BE49-F238E27FC236}">
                  <a16:creationId xmlns:a16="http://schemas.microsoft.com/office/drawing/2014/main" id="{284E0893-8816-4326-9382-A713B2B4B146}"/>
                </a:ext>
              </a:extLst>
            </p:cNvPr>
            <p:cNvSpPr/>
            <p:nvPr/>
          </p:nvSpPr>
          <p:spPr>
            <a:xfrm>
              <a:off x="-445954" y="5444527"/>
              <a:ext cx="3484436" cy="830997"/>
            </a:xfrm>
            <a:prstGeom prst="rect">
              <a:avLst/>
            </a:prstGeom>
          </p:spPr>
          <p:txBody>
            <a:bodyPr wrap="square">
              <a:spAutoFit/>
            </a:bodyPr>
            <a:lstStyle/>
            <a:p>
              <a:pPr algn="just"/>
              <a:r>
                <a:rPr lang="en-US" sz="4800" dirty="0">
                  <a:solidFill>
                    <a:srgbClr val="1B2442"/>
                  </a:solidFill>
                  <a:ea typeface="Times New Roman" panose="02020603050405020304" pitchFamily="18" charset="0"/>
                </a:rPr>
                <a:t>“</a:t>
              </a:r>
              <a:endParaRPr lang="en-US" sz="4800" dirty="0">
                <a:solidFill>
                  <a:srgbClr val="1B2442"/>
                </a:solidFill>
              </a:endParaRPr>
            </a:p>
          </p:txBody>
        </p:sp>
        <p:sp>
          <p:nvSpPr>
            <p:cNvPr id="23" name="Rectangle 22">
              <a:extLst>
                <a:ext uri="{FF2B5EF4-FFF2-40B4-BE49-F238E27FC236}">
                  <a16:creationId xmlns:a16="http://schemas.microsoft.com/office/drawing/2014/main" id="{1EE3470C-DF16-4EE9-9A49-C8EA66529967}"/>
                </a:ext>
              </a:extLst>
            </p:cNvPr>
            <p:cNvSpPr/>
            <p:nvPr/>
          </p:nvSpPr>
          <p:spPr>
            <a:xfrm>
              <a:off x="2601145" y="6330582"/>
              <a:ext cx="3484436" cy="830997"/>
            </a:xfrm>
            <a:prstGeom prst="rect">
              <a:avLst/>
            </a:prstGeom>
          </p:spPr>
          <p:txBody>
            <a:bodyPr wrap="square">
              <a:spAutoFit/>
            </a:bodyPr>
            <a:lstStyle/>
            <a:p>
              <a:pPr algn="just"/>
              <a:r>
                <a:rPr lang="en-US" sz="4800" dirty="0">
                  <a:solidFill>
                    <a:srgbClr val="1B2442"/>
                  </a:solidFill>
                  <a:ea typeface="Times New Roman" panose="02020603050405020304" pitchFamily="18" charset="0"/>
                </a:rPr>
                <a:t>”</a:t>
              </a:r>
              <a:endParaRPr lang="en-US" sz="4800" dirty="0">
                <a:solidFill>
                  <a:srgbClr val="1B2442"/>
                </a:solidFill>
              </a:endParaRPr>
            </a:p>
          </p:txBody>
        </p:sp>
      </p:grpSp>
      <p:pic>
        <p:nvPicPr>
          <p:cNvPr id="24" name="Picture 23" descr="Image result for asialaw profiles">
            <a:extLst>
              <a:ext uri="{FF2B5EF4-FFF2-40B4-BE49-F238E27FC236}">
                <a16:creationId xmlns:a16="http://schemas.microsoft.com/office/drawing/2014/main" id="{614862FA-26DA-4928-A714-D678A19AEE15}"/>
              </a:ext>
            </a:extLst>
          </p:cNvPr>
          <p:cNvPicPr/>
          <p:nvPr/>
        </p:nvPicPr>
        <p:blipFill rotWithShape="1">
          <a:blip r:embed="rId2" cstate="print">
            <a:extLst>
              <a:ext uri="{28A0092B-C50C-407E-A947-70E740481C1C}">
                <a14:useLocalDpi xmlns:a14="http://schemas.microsoft.com/office/drawing/2010/main" val="0"/>
              </a:ext>
            </a:extLst>
          </a:blip>
          <a:srcRect l="25213" t="28211" r="23637" b="28490"/>
          <a:stretch/>
        </p:blipFill>
        <p:spPr bwMode="auto">
          <a:xfrm>
            <a:off x="1695614" y="6514342"/>
            <a:ext cx="1632991" cy="545915"/>
          </a:xfrm>
          <a:prstGeom prst="rect">
            <a:avLst/>
          </a:prstGeom>
          <a:noFill/>
          <a:ln>
            <a:noFill/>
          </a:ln>
          <a:extLst>
            <a:ext uri="{53640926-AAD7-44D8-BBD7-CCE9431645EC}">
              <a14:shadowObscured xmlns:a14="http://schemas.microsoft.com/office/drawing/2010/main"/>
            </a:ext>
          </a:extLst>
        </p:spPr>
      </p:pic>
      <p:pic>
        <p:nvPicPr>
          <p:cNvPr id="25" name="Picture 24">
            <a:extLst>
              <a:ext uri="{FF2B5EF4-FFF2-40B4-BE49-F238E27FC236}">
                <a16:creationId xmlns:a16="http://schemas.microsoft.com/office/drawing/2014/main" id="{FFDF2E82-CD2D-44E9-9430-8293A0A80D4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 y="4652958"/>
            <a:ext cx="921474" cy="2767940"/>
          </a:xfrm>
          <a:prstGeom prst="rect">
            <a:avLst/>
          </a:prstGeom>
        </p:spPr>
      </p:pic>
      <p:sp>
        <p:nvSpPr>
          <p:cNvPr id="2" name="Rectangle 1">
            <a:extLst>
              <a:ext uri="{FF2B5EF4-FFF2-40B4-BE49-F238E27FC236}">
                <a16:creationId xmlns:a16="http://schemas.microsoft.com/office/drawing/2014/main" id="{781E7EC6-E204-4B86-A3DA-0340BB8855BC}"/>
              </a:ext>
            </a:extLst>
          </p:cNvPr>
          <p:cNvSpPr/>
          <p:nvPr/>
        </p:nvSpPr>
        <p:spPr>
          <a:xfrm>
            <a:off x="192018" y="546547"/>
            <a:ext cx="4769754" cy="1180067"/>
          </a:xfrm>
          <a:prstGeom prst="rect">
            <a:avLst/>
          </a:prstGeom>
        </p:spPr>
        <p:txBody>
          <a:bodyPr wrap="square">
            <a:spAutoFit/>
          </a:bodyPr>
          <a:lstStyle/>
          <a:p>
            <a:pPr algn="just">
              <a:lnSpc>
                <a:spcPct val="107000"/>
              </a:lnSpc>
              <a:spcAft>
                <a:spcPts val="800"/>
              </a:spcAft>
            </a:pPr>
            <a:r>
              <a:rPr lang="en-IN" sz="900" dirty="0">
                <a:latin typeface="Calibri" panose="020F0502020204030204" pitchFamily="34" charset="0"/>
                <a:ea typeface="Calibri" panose="020F0502020204030204" pitchFamily="34" charset="0"/>
                <a:cs typeface="Times New Roman" panose="02020603050405020304" pitchFamily="18" charset="0"/>
              </a:rPr>
              <a:t>Banking and finance is one of Phoenix Legal’s core and highly recognised areas of expertise.</a:t>
            </a:r>
          </a:p>
          <a:p>
            <a:pPr algn="just">
              <a:lnSpc>
                <a:spcPct val="107000"/>
              </a:lnSpc>
              <a:spcAft>
                <a:spcPts val="800"/>
              </a:spcAft>
            </a:pPr>
            <a:r>
              <a:rPr lang="en-IN" sz="900" dirty="0">
                <a:latin typeface="Calibri" panose="020F0502020204030204" pitchFamily="34" charset="0"/>
                <a:ea typeface="Calibri" panose="020F0502020204030204" pitchFamily="34" charset="0"/>
                <a:cs typeface="Times New Roman" panose="02020603050405020304" pitchFamily="18" charset="0"/>
              </a:rPr>
              <a:t>The Firm advises a multiplicity of clients; banks and financial institutions (Indian and foreign), multilateral and international financial institutions, export credit agencies, non- banking financial companies, concessionaires, foreign portfolio investors (investing under the corporate debt route), mutual funds, private equity funds, alternative investment funds, and government bodies.</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DB2EF80D-C8AB-4B52-9E20-20B7650D376B}"/>
              </a:ext>
            </a:extLst>
          </p:cNvPr>
          <p:cNvSpPr txBox="1"/>
          <p:nvPr/>
        </p:nvSpPr>
        <p:spPr>
          <a:xfrm>
            <a:off x="192018" y="147142"/>
            <a:ext cx="2767997" cy="369332"/>
          </a:xfrm>
          <a:prstGeom prst="rect">
            <a:avLst/>
          </a:prstGeom>
          <a:noFill/>
        </p:spPr>
        <p:txBody>
          <a:bodyPr wrap="square" rtlCol="0">
            <a:spAutoFit/>
          </a:bodyPr>
          <a:lstStyle/>
          <a:p>
            <a:r>
              <a:rPr lang="en-US" b="1" dirty="0">
                <a:solidFill>
                  <a:srgbClr val="E3CB5C"/>
                </a:solidFill>
              </a:rPr>
              <a:t>Banking</a:t>
            </a:r>
            <a:r>
              <a:rPr lang="en-US" b="1" dirty="0">
                <a:solidFill>
                  <a:srgbClr val="1B2442"/>
                </a:solidFill>
              </a:rPr>
              <a:t> &amp; </a:t>
            </a:r>
            <a:r>
              <a:rPr lang="en-US" b="1" dirty="0">
                <a:solidFill>
                  <a:srgbClr val="E3CB5C"/>
                </a:solidFill>
              </a:rPr>
              <a:t>Finance</a:t>
            </a:r>
          </a:p>
        </p:txBody>
      </p:sp>
    </p:spTree>
    <p:extLst>
      <p:ext uri="{BB962C8B-B14F-4D97-AF65-F5344CB8AC3E}">
        <p14:creationId xmlns:p14="http://schemas.microsoft.com/office/powerpoint/2010/main" val="967598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8">
            <a:extLst>
              <a:ext uri="{FF2B5EF4-FFF2-40B4-BE49-F238E27FC236}">
                <a16:creationId xmlns:a16="http://schemas.microsoft.com/office/drawing/2014/main" id="{845A869D-6804-4CD8-9BE3-3A2F0CA29EDE}"/>
              </a:ext>
            </a:extLst>
          </p:cNvPr>
          <p:cNvSpPr>
            <a:spLocks noChangeArrowheads="1"/>
          </p:cNvSpPr>
          <p:nvPr/>
        </p:nvSpPr>
        <p:spPr bwMode="auto">
          <a:xfrm>
            <a:off x="250454" y="503737"/>
            <a:ext cx="4743575" cy="1338828"/>
          </a:xfrm>
          <a:prstGeom prst="rect">
            <a:avLst/>
          </a:prstGeom>
        </p:spPr>
        <p:txBody>
          <a:bodyPr wrap="square">
            <a:spAutoFit/>
          </a:bodyPr>
          <a:lstStyle/>
          <a:p>
            <a:pPr algn="just"/>
            <a:r>
              <a:rPr lang="en-US" altLang="en-US" sz="900" dirty="0">
                <a:latin typeface="Calibri" panose="020F0502020204030204" pitchFamily="34" charset="0"/>
              </a:rPr>
              <a:t>Apart from advising on </a:t>
            </a:r>
            <a:r>
              <a:rPr lang="en-US" altLang="en-US" sz="900" dirty="0" err="1">
                <a:latin typeface="Calibri" panose="020F0502020204030204" pitchFamily="34" charset="0"/>
              </a:rPr>
              <a:t>labour</a:t>
            </a:r>
            <a:r>
              <a:rPr lang="en-US" altLang="en-US" sz="900" dirty="0">
                <a:latin typeface="Calibri" panose="020F0502020204030204" pitchFamily="34" charset="0"/>
              </a:rPr>
              <a:t>/employment issues as part of M&amp;A, business transfer and </a:t>
            </a:r>
            <a:r>
              <a:rPr lang="en-US" altLang="en-US" sz="900" dirty="0" err="1">
                <a:latin typeface="Calibri" panose="020F0502020204030204" pitchFamily="34" charset="0"/>
              </a:rPr>
              <a:t>reorganisation</a:t>
            </a:r>
            <a:r>
              <a:rPr lang="en-US" altLang="en-US" sz="900" dirty="0">
                <a:latin typeface="Calibri" panose="020F0502020204030204" pitchFamily="34" charset="0"/>
              </a:rPr>
              <a:t> transactions, the Firm regularly advises clients on stand-alone </a:t>
            </a:r>
            <a:r>
              <a:rPr lang="en-US" altLang="en-US" sz="900" dirty="0" err="1">
                <a:latin typeface="Calibri" panose="020F0502020204030204" pitchFamily="34" charset="0"/>
              </a:rPr>
              <a:t>labour</a:t>
            </a:r>
            <a:r>
              <a:rPr lang="en-US" altLang="en-US" sz="900" dirty="0">
                <a:latin typeface="Calibri" panose="020F0502020204030204" pitchFamily="34" charset="0"/>
              </a:rPr>
              <a:t>/employment matters. </a:t>
            </a:r>
          </a:p>
          <a:p>
            <a:pPr algn="just"/>
            <a:endParaRPr lang="en-US" altLang="en-US" sz="900" dirty="0">
              <a:latin typeface="Calibri" panose="020F0502020204030204" pitchFamily="34" charset="0"/>
            </a:endParaRPr>
          </a:p>
          <a:p>
            <a:pPr algn="just"/>
            <a:r>
              <a:rPr lang="en-US" altLang="en-US" sz="900" dirty="0">
                <a:latin typeface="Calibri" panose="020F0502020204030204" pitchFamily="34" charset="0"/>
              </a:rPr>
              <a:t>Experience in this area ranges from assisting clients in the preparation of service rules, structuring of compensation packages, drafting of employ­ment contracts, non-compete and confidentiality agreements, termination notices to negotiating collective bargaining contracts, advising on retrenchment, layoffs &amp; strikes, seeking permissions and registrations under various </a:t>
            </a:r>
            <a:r>
              <a:rPr lang="en-US" altLang="en-US" sz="900" dirty="0" err="1">
                <a:latin typeface="Calibri" panose="020F0502020204030204" pitchFamily="34" charset="0"/>
              </a:rPr>
              <a:t>labour</a:t>
            </a:r>
            <a:r>
              <a:rPr lang="en-US" altLang="en-US" sz="900" dirty="0">
                <a:latin typeface="Calibri" panose="020F0502020204030204" pitchFamily="34" charset="0"/>
              </a:rPr>
              <a:t>/employment-related laws and regulations.</a:t>
            </a:r>
          </a:p>
        </p:txBody>
      </p:sp>
      <p:sp>
        <p:nvSpPr>
          <p:cNvPr id="18" name="TextBox 17">
            <a:extLst>
              <a:ext uri="{FF2B5EF4-FFF2-40B4-BE49-F238E27FC236}">
                <a16:creationId xmlns:a16="http://schemas.microsoft.com/office/drawing/2014/main" id="{C90376D5-73C4-438D-B21C-EF2F4283D7BB}"/>
              </a:ext>
            </a:extLst>
          </p:cNvPr>
          <p:cNvSpPr txBox="1"/>
          <p:nvPr/>
        </p:nvSpPr>
        <p:spPr>
          <a:xfrm>
            <a:off x="250454" y="168898"/>
            <a:ext cx="1478654" cy="369332"/>
          </a:xfrm>
          <a:prstGeom prst="rect">
            <a:avLst/>
          </a:prstGeom>
          <a:noFill/>
        </p:spPr>
        <p:txBody>
          <a:bodyPr wrap="square" rtlCol="0">
            <a:spAutoFit/>
          </a:bodyPr>
          <a:lstStyle/>
          <a:p>
            <a:r>
              <a:rPr lang="en-US" b="1" dirty="0">
                <a:solidFill>
                  <a:srgbClr val="E3CB5C"/>
                </a:solidFill>
              </a:rPr>
              <a:t>Employment</a:t>
            </a:r>
          </a:p>
        </p:txBody>
      </p:sp>
      <p:sp>
        <p:nvSpPr>
          <p:cNvPr id="20" name="Rectangle 19">
            <a:extLst>
              <a:ext uri="{FF2B5EF4-FFF2-40B4-BE49-F238E27FC236}">
                <a16:creationId xmlns:a16="http://schemas.microsoft.com/office/drawing/2014/main" id="{CCC9A4E8-B976-42D1-BA95-C2A7538AA394}"/>
              </a:ext>
            </a:extLst>
          </p:cNvPr>
          <p:cNvSpPr/>
          <p:nvPr/>
        </p:nvSpPr>
        <p:spPr>
          <a:xfrm>
            <a:off x="237117" y="2221100"/>
            <a:ext cx="4756912" cy="1077474"/>
          </a:xfrm>
          <a:prstGeom prst="rect">
            <a:avLst/>
          </a:prstGeom>
        </p:spPr>
        <p:txBody>
          <a:bodyPr wrap="square">
            <a:spAutoFit/>
          </a:bodyPr>
          <a:lstStyle/>
          <a:p>
            <a:pPr algn="just">
              <a:lnSpc>
                <a:spcPct val="107000"/>
              </a:lnSpc>
              <a:spcAft>
                <a:spcPts val="800"/>
              </a:spcAft>
            </a:pPr>
            <a:r>
              <a:rPr lang="en-US" sz="900" dirty="0">
                <a:latin typeface="Calibri" panose="020F0502020204030204" pitchFamily="34" charset="0"/>
                <a:ea typeface="Calibri" panose="020F0502020204030204" pitchFamily="34" charset="0"/>
                <a:cs typeface="Times New Roman" panose="02020603050405020304" pitchFamily="18" charset="0"/>
              </a:rPr>
              <a:t>Partners at Phoenix Legal are credited with pioneering work related to foreign investment, ever since the early years of liberalization.</a:t>
            </a:r>
          </a:p>
          <a:p>
            <a:pPr algn="just">
              <a:lnSpc>
                <a:spcPct val="107000"/>
              </a:lnSpc>
              <a:spcAft>
                <a:spcPts val="800"/>
              </a:spcAft>
            </a:pPr>
            <a:r>
              <a:rPr lang="en-US" sz="900" dirty="0">
                <a:latin typeface="Calibri" panose="020F0502020204030204" pitchFamily="34" charset="0"/>
                <a:ea typeface="Calibri" panose="020F0502020204030204" pitchFamily="34" charset="0"/>
                <a:cs typeface="Times New Roman" panose="02020603050405020304" pitchFamily="18" charset="0"/>
              </a:rPr>
              <a:t>The Firm has successfully assisted many multi-national corporations in establishing their presence in India and counseled organizations across sectors (including highly regulated sectors from a foreign investment perspective such as insurance, retail, and defense) on the changing regulatory environment with regard to foreign investment.</a:t>
            </a:r>
          </a:p>
        </p:txBody>
      </p:sp>
      <p:sp>
        <p:nvSpPr>
          <p:cNvPr id="21" name="TextBox 20">
            <a:extLst>
              <a:ext uri="{FF2B5EF4-FFF2-40B4-BE49-F238E27FC236}">
                <a16:creationId xmlns:a16="http://schemas.microsoft.com/office/drawing/2014/main" id="{8685B40D-CF0B-4DF0-8BDA-95CE4062914D}"/>
              </a:ext>
            </a:extLst>
          </p:cNvPr>
          <p:cNvSpPr txBox="1"/>
          <p:nvPr/>
        </p:nvSpPr>
        <p:spPr>
          <a:xfrm>
            <a:off x="237118" y="1851768"/>
            <a:ext cx="4002909" cy="369332"/>
          </a:xfrm>
          <a:prstGeom prst="rect">
            <a:avLst/>
          </a:prstGeom>
          <a:noFill/>
        </p:spPr>
        <p:txBody>
          <a:bodyPr wrap="square" rtlCol="0">
            <a:spAutoFit/>
          </a:bodyPr>
          <a:lstStyle/>
          <a:p>
            <a:r>
              <a:rPr lang="en-US" b="1" dirty="0">
                <a:solidFill>
                  <a:srgbClr val="E3CB5C"/>
                </a:solidFill>
              </a:rPr>
              <a:t>Foreign Investment </a:t>
            </a:r>
            <a:r>
              <a:rPr lang="en-US" b="1" dirty="0">
                <a:solidFill>
                  <a:srgbClr val="1B2442"/>
                </a:solidFill>
              </a:rPr>
              <a:t>&amp; </a:t>
            </a:r>
            <a:r>
              <a:rPr lang="en-US" b="1" dirty="0">
                <a:solidFill>
                  <a:srgbClr val="E3CB5C"/>
                </a:solidFill>
              </a:rPr>
              <a:t>Exchange Control</a:t>
            </a:r>
          </a:p>
        </p:txBody>
      </p:sp>
      <p:sp>
        <p:nvSpPr>
          <p:cNvPr id="22" name="Rectangle 21">
            <a:extLst>
              <a:ext uri="{FF2B5EF4-FFF2-40B4-BE49-F238E27FC236}">
                <a16:creationId xmlns:a16="http://schemas.microsoft.com/office/drawing/2014/main" id="{58FE67F1-B7B3-47C0-8DFC-52CB572B5EEA}"/>
              </a:ext>
            </a:extLst>
          </p:cNvPr>
          <p:cNvSpPr/>
          <p:nvPr/>
        </p:nvSpPr>
        <p:spPr>
          <a:xfrm>
            <a:off x="227687" y="3677109"/>
            <a:ext cx="4766343" cy="678519"/>
          </a:xfrm>
          <a:prstGeom prst="rect">
            <a:avLst/>
          </a:prstGeom>
        </p:spPr>
        <p:txBody>
          <a:bodyPr wrap="square">
            <a:spAutoFit/>
          </a:bodyPr>
          <a:lstStyle/>
          <a:p>
            <a:pPr algn="just">
              <a:lnSpc>
                <a:spcPct val="107000"/>
              </a:lnSpc>
              <a:spcAft>
                <a:spcPts val="800"/>
              </a:spcAft>
            </a:pPr>
            <a:r>
              <a:rPr lang="en-US" sz="900" dirty="0">
                <a:latin typeface="Calibri" panose="020F0502020204030204" pitchFamily="34" charset="0"/>
                <a:ea typeface="Calibri" panose="020F0502020204030204" pitchFamily="34" charset="0"/>
                <a:cs typeface="Times New Roman" panose="02020603050405020304" pitchFamily="18" charset="0"/>
              </a:rPr>
              <a:t>Phoenix Legal represents and advises a number of prominent players on joint ventures and private equity transactions. The Firm has acted for clients in various cross-border acquisitions of Indian companies and has also advised purchasers, sellers, vendors, vendees, lenders, investors, and financial advisors.</a:t>
            </a:r>
          </a:p>
        </p:txBody>
      </p:sp>
      <p:sp>
        <p:nvSpPr>
          <p:cNvPr id="23" name="TextBox 22">
            <a:extLst>
              <a:ext uri="{FF2B5EF4-FFF2-40B4-BE49-F238E27FC236}">
                <a16:creationId xmlns:a16="http://schemas.microsoft.com/office/drawing/2014/main" id="{C4E76911-A3A3-46CC-82D9-056E7D620D78}"/>
              </a:ext>
            </a:extLst>
          </p:cNvPr>
          <p:cNvSpPr txBox="1"/>
          <p:nvPr/>
        </p:nvSpPr>
        <p:spPr>
          <a:xfrm>
            <a:off x="227688" y="3307777"/>
            <a:ext cx="4813616" cy="369332"/>
          </a:xfrm>
          <a:prstGeom prst="rect">
            <a:avLst/>
          </a:prstGeom>
          <a:noFill/>
        </p:spPr>
        <p:txBody>
          <a:bodyPr wrap="square" rtlCol="0">
            <a:spAutoFit/>
          </a:bodyPr>
          <a:lstStyle/>
          <a:p>
            <a:r>
              <a:rPr lang="en-US" b="1" dirty="0">
                <a:solidFill>
                  <a:srgbClr val="E3CB5C"/>
                </a:solidFill>
              </a:rPr>
              <a:t>Joint Ventures, Foreign </a:t>
            </a:r>
            <a:r>
              <a:rPr lang="en-US" b="1" dirty="0">
                <a:solidFill>
                  <a:srgbClr val="1B2442"/>
                </a:solidFill>
              </a:rPr>
              <a:t>&amp; </a:t>
            </a:r>
            <a:r>
              <a:rPr lang="en-US" b="1" dirty="0">
                <a:solidFill>
                  <a:srgbClr val="E3CB5C"/>
                </a:solidFill>
              </a:rPr>
              <a:t>Technical Collaboration</a:t>
            </a:r>
          </a:p>
        </p:txBody>
      </p:sp>
      <p:sp>
        <p:nvSpPr>
          <p:cNvPr id="24" name="Rectangle 23">
            <a:extLst>
              <a:ext uri="{FF2B5EF4-FFF2-40B4-BE49-F238E27FC236}">
                <a16:creationId xmlns:a16="http://schemas.microsoft.com/office/drawing/2014/main" id="{A69D1ADA-79AC-496A-A40E-0C45BE239FD2}"/>
              </a:ext>
            </a:extLst>
          </p:cNvPr>
          <p:cNvSpPr/>
          <p:nvPr/>
        </p:nvSpPr>
        <p:spPr>
          <a:xfrm>
            <a:off x="227687" y="5345142"/>
            <a:ext cx="4119943" cy="1373838"/>
          </a:xfrm>
          <a:prstGeom prst="rect">
            <a:avLst/>
          </a:prstGeom>
        </p:spPr>
        <p:txBody>
          <a:bodyPr wrap="square">
            <a:spAutoFit/>
          </a:bodyPr>
          <a:lstStyle/>
          <a:p>
            <a:pPr algn="just">
              <a:lnSpc>
                <a:spcPct val="107000"/>
              </a:lnSpc>
              <a:spcAft>
                <a:spcPts val="800"/>
              </a:spcAft>
            </a:pPr>
            <a:r>
              <a:rPr lang="en-US" sz="900" dirty="0">
                <a:ea typeface="Calibri" panose="020F0502020204030204" pitchFamily="34" charset="0"/>
                <a:cs typeface="Times New Roman" panose="02020603050405020304" pitchFamily="18" charset="0"/>
              </a:rPr>
              <a:t>Phoenix Legal has a leading M&amp;A practice with comprehensive experience in acting for both sellers and acquirers in private as well as public transactions. </a:t>
            </a:r>
          </a:p>
          <a:p>
            <a:pPr algn="just">
              <a:lnSpc>
                <a:spcPct val="107000"/>
              </a:lnSpc>
              <a:spcAft>
                <a:spcPts val="800"/>
              </a:spcAft>
            </a:pPr>
            <a:r>
              <a:rPr lang="en-US" sz="900" dirty="0">
                <a:ea typeface="Calibri" panose="020F0502020204030204" pitchFamily="34" charset="0"/>
                <a:cs typeface="Times New Roman" panose="02020603050405020304" pitchFamily="18" charset="0"/>
              </a:rPr>
              <a:t>Phoenix Legal has an impressive portfolio, advising clients on international and domestic mergers and demergers, share swaps, stock and asset purchases, mergers (amalgamations) through court schemes, joint ventures, restructuring, and spin-offs. Clients include multinational corporations, well known Indian business groups, major listed and unlisted companies, private equity groups, investment houses, and financial institutions.</a:t>
            </a:r>
            <a:endParaRPr lang="en-US" sz="900" dirty="0"/>
          </a:p>
        </p:txBody>
      </p:sp>
      <p:sp>
        <p:nvSpPr>
          <p:cNvPr id="25" name="TextBox 24">
            <a:extLst>
              <a:ext uri="{FF2B5EF4-FFF2-40B4-BE49-F238E27FC236}">
                <a16:creationId xmlns:a16="http://schemas.microsoft.com/office/drawing/2014/main" id="{32F8C2EB-F831-4474-B275-8A920D5738F6}"/>
              </a:ext>
            </a:extLst>
          </p:cNvPr>
          <p:cNvSpPr txBox="1"/>
          <p:nvPr/>
        </p:nvSpPr>
        <p:spPr>
          <a:xfrm>
            <a:off x="227687" y="4985013"/>
            <a:ext cx="4813616" cy="369332"/>
          </a:xfrm>
          <a:prstGeom prst="rect">
            <a:avLst/>
          </a:prstGeom>
          <a:noFill/>
        </p:spPr>
        <p:txBody>
          <a:bodyPr wrap="square" rtlCol="0">
            <a:spAutoFit/>
          </a:bodyPr>
          <a:lstStyle/>
          <a:p>
            <a:r>
              <a:rPr lang="en-US" b="1" dirty="0">
                <a:solidFill>
                  <a:srgbClr val="E3CB5C"/>
                </a:solidFill>
              </a:rPr>
              <a:t>Mergers </a:t>
            </a:r>
            <a:r>
              <a:rPr lang="en-US" b="1" dirty="0">
                <a:solidFill>
                  <a:srgbClr val="1B2442"/>
                </a:solidFill>
              </a:rPr>
              <a:t>&amp;</a:t>
            </a:r>
            <a:r>
              <a:rPr lang="en-US" b="1" dirty="0">
                <a:solidFill>
                  <a:srgbClr val="E3CB5C"/>
                </a:solidFill>
              </a:rPr>
              <a:t> Acquisitions</a:t>
            </a:r>
          </a:p>
        </p:txBody>
      </p:sp>
      <p:sp>
        <p:nvSpPr>
          <p:cNvPr id="5" name="Rectangle 4">
            <a:extLst>
              <a:ext uri="{FF2B5EF4-FFF2-40B4-BE49-F238E27FC236}">
                <a16:creationId xmlns:a16="http://schemas.microsoft.com/office/drawing/2014/main" id="{8BE53F4C-68CE-4FA1-9B77-26FFF3B32EBD}"/>
              </a:ext>
            </a:extLst>
          </p:cNvPr>
          <p:cNvSpPr/>
          <p:nvPr/>
        </p:nvSpPr>
        <p:spPr>
          <a:xfrm>
            <a:off x="227686" y="4353812"/>
            <a:ext cx="4766343" cy="678519"/>
          </a:xfrm>
          <a:prstGeom prst="rect">
            <a:avLst/>
          </a:prstGeom>
        </p:spPr>
        <p:txBody>
          <a:bodyPr wrap="square">
            <a:spAutoFit/>
          </a:bodyPr>
          <a:lstStyle/>
          <a:p>
            <a:pPr algn="just">
              <a:lnSpc>
                <a:spcPct val="107000"/>
              </a:lnSpc>
              <a:spcAft>
                <a:spcPts val="800"/>
              </a:spcAft>
            </a:pPr>
            <a:r>
              <a:rPr lang="en-US" sz="900" dirty="0">
                <a:latin typeface="Calibri" panose="020F0502020204030204" pitchFamily="34" charset="0"/>
                <a:cs typeface="Times New Roman" panose="02020603050405020304" pitchFamily="18" charset="0"/>
              </a:rPr>
              <a:t>The Firm portfolio covers sectors including infrastructure (including power, oil and gas, telecommunications, roads, mining and ports), information technology, media and entertainment, advertising, manufacturing, consumer products, life sciences, financial services, and other service sectors.</a:t>
            </a:r>
          </a:p>
        </p:txBody>
      </p:sp>
      <p:pic>
        <p:nvPicPr>
          <p:cNvPr id="28" name="Picture 27">
            <a:extLst>
              <a:ext uri="{FF2B5EF4-FFF2-40B4-BE49-F238E27FC236}">
                <a16:creationId xmlns:a16="http://schemas.microsoft.com/office/drawing/2014/main" id="{BBF37FE6-2F62-4282-9F85-F0AFBB9C34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07672" y="4666302"/>
            <a:ext cx="1069191" cy="2767940"/>
          </a:xfrm>
          <a:prstGeom prst="rect">
            <a:avLst/>
          </a:prstGeom>
        </p:spPr>
      </p:pic>
    </p:spTree>
    <p:extLst>
      <p:ext uri="{BB962C8B-B14F-4D97-AF65-F5344CB8AC3E}">
        <p14:creationId xmlns:p14="http://schemas.microsoft.com/office/powerpoint/2010/main" val="491187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4AC87543-AC6B-491F-A8A2-C5458EE02A8A}"/>
              </a:ext>
            </a:extLst>
          </p:cNvPr>
          <p:cNvGrpSpPr/>
          <p:nvPr/>
        </p:nvGrpSpPr>
        <p:grpSpPr>
          <a:xfrm>
            <a:off x="1243207" y="4798441"/>
            <a:ext cx="5132463" cy="1925648"/>
            <a:chOff x="-223892" y="4964706"/>
            <a:chExt cx="5132463" cy="1925648"/>
          </a:xfrm>
        </p:grpSpPr>
        <p:sp>
          <p:nvSpPr>
            <p:cNvPr id="10" name="Rectangle 9">
              <a:extLst>
                <a:ext uri="{FF2B5EF4-FFF2-40B4-BE49-F238E27FC236}">
                  <a16:creationId xmlns:a16="http://schemas.microsoft.com/office/drawing/2014/main" id="{E4A3400F-8DAB-4E81-95EE-04414C95EE5E}"/>
                </a:ext>
              </a:extLst>
            </p:cNvPr>
            <p:cNvSpPr/>
            <p:nvPr/>
          </p:nvSpPr>
          <p:spPr>
            <a:xfrm>
              <a:off x="117490" y="5345580"/>
              <a:ext cx="2801671" cy="900246"/>
            </a:xfrm>
            <a:prstGeom prst="rect">
              <a:avLst/>
            </a:prstGeom>
          </p:spPr>
          <p:txBody>
            <a:bodyPr wrap="square">
              <a:spAutoFit/>
            </a:bodyPr>
            <a:lstStyle/>
            <a:p>
              <a:pPr algn="just"/>
              <a:r>
                <a:rPr lang="en-US" sz="1050" i="1" dirty="0">
                  <a:solidFill>
                    <a:srgbClr val="1B2442"/>
                  </a:solidFill>
                  <a:ea typeface="Times New Roman" panose="02020603050405020304" pitchFamily="18" charset="0"/>
                </a:rPr>
                <a:t>The team was reliable, responsive and they were able to communicate clearly whilst understanding all of the issues. They were pragmatic and they went above and beyond for us in terms of service.</a:t>
              </a:r>
              <a:endParaRPr lang="en-US" sz="1050" i="1" dirty="0">
                <a:solidFill>
                  <a:srgbClr val="1B2442"/>
                </a:solidFill>
              </a:endParaRPr>
            </a:p>
          </p:txBody>
        </p:sp>
        <p:sp>
          <p:nvSpPr>
            <p:cNvPr id="11" name="Rectangle 10">
              <a:extLst>
                <a:ext uri="{FF2B5EF4-FFF2-40B4-BE49-F238E27FC236}">
                  <a16:creationId xmlns:a16="http://schemas.microsoft.com/office/drawing/2014/main" id="{7DFE9FDE-5C35-4446-8EAC-B86689311804}"/>
                </a:ext>
              </a:extLst>
            </p:cNvPr>
            <p:cNvSpPr/>
            <p:nvPr/>
          </p:nvSpPr>
          <p:spPr>
            <a:xfrm>
              <a:off x="-223892" y="4964706"/>
              <a:ext cx="3484436" cy="830997"/>
            </a:xfrm>
            <a:prstGeom prst="rect">
              <a:avLst/>
            </a:prstGeom>
          </p:spPr>
          <p:txBody>
            <a:bodyPr wrap="square">
              <a:spAutoFit/>
            </a:bodyPr>
            <a:lstStyle/>
            <a:p>
              <a:pPr algn="just"/>
              <a:r>
                <a:rPr lang="en-US" sz="4800" dirty="0">
                  <a:solidFill>
                    <a:srgbClr val="E3CB5C"/>
                  </a:solidFill>
                  <a:ea typeface="Times New Roman" panose="02020603050405020304" pitchFamily="18" charset="0"/>
                </a:rPr>
                <a:t>“</a:t>
              </a:r>
              <a:endParaRPr lang="en-US" sz="4800" dirty="0">
                <a:solidFill>
                  <a:srgbClr val="E3CB5C"/>
                </a:solidFill>
              </a:endParaRPr>
            </a:p>
          </p:txBody>
        </p:sp>
        <p:sp>
          <p:nvSpPr>
            <p:cNvPr id="12" name="Rectangle 11">
              <a:extLst>
                <a:ext uri="{FF2B5EF4-FFF2-40B4-BE49-F238E27FC236}">
                  <a16:creationId xmlns:a16="http://schemas.microsoft.com/office/drawing/2014/main" id="{CE117ACB-DD42-44F6-81EE-E1E92C99A519}"/>
                </a:ext>
              </a:extLst>
            </p:cNvPr>
            <p:cNvSpPr/>
            <p:nvPr/>
          </p:nvSpPr>
          <p:spPr>
            <a:xfrm>
              <a:off x="1424135" y="6059357"/>
              <a:ext cx="3484436" cy="830997"/>
            </a:xfrm>
            <a:prstGeom prst="rect">
              <a:avLst/>
            </a:prstGeom>
          </p:spPr>
          <p:txBody>
            <a:bodyPr wrap="square">
              <a:spAutoFit/>
            </a:bodyPr>
            <a:lstStyle/>
            <a:p>
              <a:pPr algn="just"/>
              <a:r>
                <a:rPr lang="en-US" sz="4800" dirty="0">
                  <a:solidFill>
                    <a:srgbClr val="E3CB5C"/>
                  </a:solidFill>
                  <a:ea typeface="Times New Roman" panose="02020603050405020304" pitchFamily="18" charset="0"/>
                </a:rPr>
                <a:t>”</a:t>
              </a:r>
              <a:endParaRPr lang="en-US" sz="4800" dirty="0">
                <a:solidFill>
                  <a:srgbClr val="E3CB5C"/>
                </a:solidFill>
              </a:endParaRPr>
            </a:p>
          </p:txBody>
        </p:sp>
      </p:grpSp>
      <p:pic>
        <p:nvPicPr>
          <p:cNvPr id="14" name="Picture 13" descr="C:\Users\PL-71\AppData\Local\Microsoft\Windows\INetCache\Content.MSO\BF14506D.tmp">
            <a:extLst>
              <a:ext uri="{FF2B5EF4-FFF2-40B4-BE49-F238E27FC236}">
                <a16:creationId xmlns:a16="http://schemas.microsoft.com/office/drawing/2014/main" id="{E16665B4-6DDF-4272-855D-C36572E680C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26807" y="6437329"/>
            <a:ext cx="1362739" cy="418143"/>
          </a:xfrm>
          <a:prstGeom prst="rect">
            <a:avLst/>
          </a:prstGeom>
          <a:noFill/>
          <a:ln>
            <a:noFill/>
          </a:ln>
        </p:spPr>
      </p:pic>
      <p:sp>
        <p:nvSpPr>
          <p:cNvPr id="22" name="Rectangle 21">
            <a:extLst>
              <a:ext uri="{FF2B5EF4-FFF2-40B4-BE49-F238E27FC236}">
                <a16:creationId xmlns:a16="http://schemas.microsoft.com/office/drawing/2014/main" id="{1673DDBD-0D01-4B9D-A6FA-5C5FB25AD3C7}"/>
              </a:ext>
            </a:extLst>
          </p:cNvPr>
          <p:cNvSpPr/>
          <p:nvPr/>
        </p:nvSpPr>
        <p:spPr>
          <a:xfrm>
            <a:off x="215009" y="420051"/>
            <a:ext cx="4850091" cy="507831"/>
          </a:xfrm>
          <a:prstGeom prst="rect">
            <a:avLst/>
          </a:prstGeom>
        </p:spPr>
        <p:txBody>
          <a:bodyPr wrap="square">
            <a:spAutoFit/>
          </a:bodyPr>
          <a:lstStyle/>
          <a:p>
            <a:pPr algn="just"/>
            <a:r>
              <a:rPr lang="en-US" sz="900" dirty="0">
                <a:latin typeface="Calibri" panose="020F0502020204030204" pitchFamily="34" charset="0"/>
                <a:ea typeface="Calibri" panose="020F0502020204030204" pitchFamily="34" charset="0"/>
                <a:cs typeface="Times New Roman" panose="02020603050405020304" pitchFamily="18" charset="0"/>
              </a:rPr>
              <a:t>Phoenix Legal has a market</a:t>
            </a:r>
            <a:r>
              <a:rPr lang="en-IN" sz="900" dirty="0">
                <a:latin typeface="Calibri" panose="020F0502020204030204" pitchFamily="34" charset="0"/>
                <a:ea typeface="Calibri" panose="020F0502020204030204" pitchFamily="34" charset="0"/>
                <a:cs typeface="Times New Roman" panose="02020603050405020304" pitchFamily="18" charset="0"/>
              </a:rPr>
              <a:t>-leading practice in the projects and infrastructure space (including in sectors such as power, oil and gas, roads, railways (including metro, MRT, subway), airports, and ports).</a:t>
            </a:r>
            <a:endParaRPr lang="en-US" sz="900" dirty="0"/>
          </a:p>
        </p:txBody>
      </p:sp>
      <p:sp>
        <p:nvSpPr>
          <p:cNvPr id="23" name="Rectangle 22">
            <a:extLst>
              <a:ext uri="{FF2B5EF4-FFF2-40B4-BE49-F238E27FC236}">
                <a16:creationId xmlns:a16="http://schemas.microsoft.com/office/drawing/2014/main" id="{A31D41C6-A4FB-4850-841E-FA25C8F13A62}"/>
              </a:ext>
            </a:extLst>
          </p:cNvPr>
          <p:cNvSpPr/>
          <p:nvPr/>
        </p:nvSpPr>
        <p:spPr>
          <a:xfrm>
            <a:off x="200867" y="927882"/>
            <a:ext cx="4850090" cy="646331"/>
          </a:xfrm>
          <a:prstGeom prst="rect">
            <a:avLst/>
          </a:prstGeom>
        </p:spPr>
        <p:txBody>
          <a:bodyPr wrap="square">
            <a:spAutoFit/>
          </a:bodyPr>
          <a:lstStyle/>
          <a:p>
            <a:pPr algn="just"/>
            <a:r>
              <a:rPr lang="en-IN" sz="900" dirty="0">
                <a:latin typeface="Calibri" panose="020F0502020204030204" pitchFamily="34" charset="0"/>
                <a:ea typeface="Calibri" panose="020F0502020204030204" pitchFamily="34" charset="0"/>
                <a:cs typeface="Times New Roman" panose="02020603050405020304" pitchFamily="18" charset="0"/>
              </a:rPr>
              <a:t>In the energy and oil &amp; gas sector, the Firm acts for clients on the legal aspects of the complete supply chain (upstream and downstream) of crude and refined products, gas and LNG, power generation (both conventional and renewables including from wind, hydro, biomass and solar), gas and power transmission and distribution.</a:t>
            </a:r>
          </a:p>
        </p:txBody>
      </p:sp>
      <p:sp>
        <p:nvSpPr>
          <p:cNvPr id="24" name="TextBox 23">
            <a:extLst>
              <a:ext uri="{FF2B5EF4-FFF2-40B4-BE49-F238E27FC236}">
                <a16:creationId xmlns:a16="http://schemas.microsoft.com/office/drawing/2014/main" id="{45532CB0-3409-4E47-97F8-636CF8B67651}"/>
              </a:ext>
            </a:extLst>
          </p:cNvPr>
          <p:cNvSpPr txBox="1"/>
          <p:nvPr/>
        </p:nvSpPr>
        <p:spPr>
          <a:xfrm>
            <a:off x="210296" y="49605"/>
            <a:ext cx="4643934" cy="369332"/>
          </a:xfrm>
          <a:prstGeom prst="rect">
            <a:avLst/>
          </a:prstGeom>
          <a:noFill/>
        </p:spPr>
        <p:txBody>
          <a:bodyPr wrap="square" rtlCol="0">
            <a:spAutoFit/>
          </a:bodyPr>
          <a:lstStyle/>
          <a:p>
            <a:r>
              <a:rPr lang="en-US" b="1" dirty="0">
                <a:solidFill>
                  <a:srgbClr val="E3CB5C"/>
                </a:solidFill>
              </a:rPr>
              <a:t>Oil and Gas, Energy </a:t>
            </a:r>
            <a:r>
              <a:rPr lang="en-US" b="1" dirty="0">
                <a:solidFill>
                  <a:srgbClr val="1B2442"/>
                </a:solidFill>
              </a:rPr>
              <a:t>&amp;</a:t>
            </a:r>
            <a:r>
              <a:rPr lang="en-US" b="1" dirty="0">
                <a:solidFill>
                  <a:srgbClr val="E3CB5C"/>
                </a:solidFill>
              </a:rPr>
              <a:t> Infrastructure</a:t>
            </a:r>
          </a:p>
        </p:txBody>
      </p:sp>
      <p:sp>
        <p:nvSpPr>
          <p:cNvPr id="27" name="Rectangle 26">
            <a:extLst>
              <a:ext uri="{FF2B5EF4-FFF2-40B4-BE49-F238E27FC236}">
                <a16:creationId xmlns:a16="http://schemas.microsoft.com/office/drawing/2014/main" id="{E4661012-4388-4A5C-87C8-A03B5C08E977}"/>
              </a:ext>
            </a:extLst>
          </p:cNvPr>
          <p:cNvSpPr/>
          <p:nvPr/>
        </p:nvSpPr>
        <p:spPr>
          <a:xfrm>
            <a:off x="194005" y="1909044"/>
            <a:ext cx="4850089" cy="2862322"/>
          </a:xfrm>
          <a:prstGeom prst="rect">
            <a:avLst/>
          </a:prstGeom>
        </p:spPr>
        <p:txBody>
          <a:bodyPr wrap="square">
            <a:spAutoFit/>
          </a:bodyPr>
          <a:lstStyle/>
          <a:p>
            <a:pPr algn="just"/>
            <a:endParaRPr lang="en-IN" sz="900" dirty="0"/>
          </a:p>
          <a:p>
            <a:pPr algn="just"/>
            <a:endParaRPr lang="en-IN" sz="900" dirty="0"/>
          </a:p>
          <a:p>
            <a:pPr algn="just"/>
            <a:endParaRPr lang="en-IN" sz="900" dirty="0"/>
          </a:p>
          <a:p>
            <a:pPr algn="just"/>
            <a:endParaRPr lang="en-IN" sz="900" dirty="0"/>
          </a:p>
          <a:p>
            <a:pPr algn="just"/>
            <a:endParaRPr lang="en-IN" sz="900" dirty="0"/>
          </a:p>
          <a:p>
            <a:pPr algn="just"/>
            <a:endParaRPr lang="en-IN" sz="900" dirty="0"/>
          </a:p>
          <a:p>
            <a:pPr algn="just"/>
            <a:endParaRPr lang="en-IN" sz="900" dirty="0"/>
          </a:p>
          <a:p>
            <a:pPr algn="just"/>
            <a:endParaRPr lang="en-IN" sz="900" dirty="0"/>
          </a:p>
          <a:p>
            <a:pPr algn="just"/>
            <a:endParaRPr lang="en-IN" sz="900" dirty="0"/>
          </a:p>
          <a:p>
            <a:pPr algn="just"/>
            <a:endParaRPr lang="en-IN" sz="900" dirty="0"/>
          </a:p>
          <a:p>
            <a:pPr algn="just"/>
            <a:endParaRPr lang="en-IN" sz="900" dirty="0"/>
          </a:p>
          <a:p>
            <a:pPr algn="just"/>
            <a:r>
              <a:rPr lang="en-IN" sz="900" dirty="0"/>
              <a:t>Phoenix Legal advises on domestic tax including both direct and indirect tax. In this area, the Firm provides tax advisory, compliance consulting, litigation and representation services. Firm's assistance extends to devising best fit tax model, effective tax structuring, optimizing solutions, tax compliance due diligence and assessment of tax effectiveness of commercial ventures. Our direct tax practice covers advise under Indian income tax law and international tax treaties. Our indirect tax practice covers the entire range of services including customs and international trade, GST/VAT, excise, state taxes and incentives, special economic zones, project imports and assistance on policy matters requiring government representation.</a:t>
            </a:r>
          </a:p>
          <a:p>
            <a:pPr algn="just"/>
            <a:endParaRPr lang="en-IN" sz="900" dirty="0">
              <a:latin typeface="Calibri" panose="020F0502020204030204" pitchFamily="34" charset="0"/>
              <a:cs typeface="Times New Roman" panose="02020603050405020304" pitchFamily="18" charset="0"/>
            </a:endParaRPr>
          </a:p>
        </p:txBody>
      </p:sp>
      <p:sp>
        <p:nvSpPr>
          <p:cNvPr id="28" name="TextBox 27">
            <a:extLst>
              <a:ext uri="{FF2B5EF4-FFF2-40B4-BE49-F238E27FC236}">
                <a16:creationId xmlns:a16="http://schemas.microsoft.com/office/drawing/2014/main" id="{3528BE06-B209-4A20-AE38-B0873A5D1E8B}"/>
              </a:ext>
            </a:extLst>
          </p:cNvPr>
          <p:cNvSpPr txBox="1"/>
          <p:nvPr/>
        </p:nvSpPr>
        <p:spPr>
          <a:xfrm>
            <a:off x="189890" y="1574212"/>
            <a:ext cx="4850089" cy="3554819"/>
          </a:xfrm>
          <a:prstGeom prst="rect">
            <a:avLst/>
          </a:prstGeom>
          <a:noFill/>
        </p:spPr>
        <p:txBody>
          <a:bodyPr wrap="square" rtlCol="0">
            <a:spAutoFit/>
          </a:bodyPr>
          <a:lstStyle/>
          <a:p>
            <a:r>
              <a:rPr lang="en-US" b="1" dirty="0">
                <a:solidFill>
                  <a:srgbClr val="E3CB5C"/>
                </a:solidFill>
              </a:rPr>
              <a:t>Private Equity </a:t>
            </a:r>
            <a:r>
              <a:rPr lang="en-US" b="1" dirty="0">
                <a:solidFill>
                  <a:srgbClr val="1B2442"/>
                </a:solidFill>
              </a:rPr>
              <a:t>&amp;</a:t>
            </a:r>
            <a:r>
              <a:rPr lang="en-US" b="1" dirty="0">
                <a:solidFill>
                  <a:srgbClr val="E3CB5C"/>
                </a:solidFill>
              </a:rPr>
              <a:t> Venture Capital</a:t>
            </a:r>
          </a:p>
          <a:p>
            <a:pPr marR="0" algn="just">
              <a:spcBef>
                <a:spcPts val="0"/>
              </a:spcBef>
              <a:spcAft>
                <a:spcPts val="0"/>
              </a:spcAft>
            </a:pPr>
            <a:r>
              <a:rPr lang="en-US" sz="900" dirty="0">
                <a:latin typeface="Calibri" panose="020F0502020204030204" pitchFamily="34" charset="0"/>
                <a:cs typeface="Times New Roman" panose="02020603050405020304" pitchFamily="18" charset="0"/>
              </a:rPr>
              <a:t>Phoenix Legal has a leading private equity and venture capital practice with comprehensive experience in acting for both private equity and venture capital funds as well as the investee companies.</a:t>
            </a:r>
          </a:p>
          <a:p>
            <a:pPr marR="0" algn="just">
              <a:spcBef>
                <a:spcPts val="0"/>
              </a:spcBef>
              <a:spcAft>
                <a:spcPts val="0"/>
              </a:spcAft>
            </a:pPr>
            <a:r>
              <a:rPr lang="en-IN" sz="900" dirty="0">
                <a:latin typeface="Calibri" panose="020F0502020204030204" pitchFamily="34" charset="0"/>
                <a:cs typeface="Times New Roman" panose="02020603050405020304" pitchFamily="18" charset="0"/>
              </a:rPr>
              <a:t> </a:t>
            </a:r>
            <a:endParaRPr lang="en-US" sz="900" dirty="0">
              <a:latin typeface="Calibri" panose="020F0502020204030204" pitchFamily="34" charset="0"/>
              <a:cs typeface="Times New Roman" panose="02020603050405020304" pitchFamily="18" charset="0"/>
            </a:endParaRPr>
          </a:p>
          <a:p>
            <a:pPr marR="0" algn="just">
              <a:spcBef>
                <a:spcPts val="0"/>
              </a:spcBef>
              <a:spcAft>
                <a:spcPts val="0"/>
              </a:spcAft>
            </a:pPr>
            <a:r>
              <a:rPr lang="en-US" sz="900" dirty="0">
                <a:latin typeface="Calibri" panose="020F0502020204030204" pitchFamily="34" charset="0"/>
                <a:cs typeface="Times New Roman" panose="02020603050405020304" pitchFamily="18" charset="0"/>
              </a:rPr>
              <a:t>Phoenix Legal has an impressive portfolio, advising private equity and venture capital funds and investee companies in relation to their investments across a range of sectors including edtech, fintech, B2B/B2C, </a:t>
            </a:r>
            <a:r>
              <a:rPr lang="en-US" sz="900" dirty="0" err="1">
                <a:latin typeface="Calibri" panose="020F0502020204030204" pitchFamily="34" charset="0"/>
                <a:cs typeface="Times New Roman" panose="02020603050405020304" pitchFamily="18" charset="0"/>
              </a:rPr>
              <a:t>agritech</a:t>
            </a:r>
            <a:r>
              <a:rPr lang="en-US" sz="900" dirty="0">
                <a:latin typeface="Calibri" panose="020F0502020204030204" pitchFamily="34" charset="0"/>
                <a:cs typeface="Times New Roman" panose="02020603050405020304" pitchFamily="18" charset="0"/>
              </a:rPr>
              <a:t>, construction and real estate, healthcare and </a:t>
            </a:r>
            <a:r>
              <a:rPr lang="en-US" sz="900" dirty="0" err="1">
                <a:latin typeface="Calibri" panose="020F0502020204030204" pitchFamily="34" charset="0"/>
                <a:cs typeface="Times New Roman" panose="02020603050405020304" pitchFamily="18" charset="0"/>
              </a:rPr>
              <a:t>healthtech</a:t>
            </a:r>
            <a:r>
              <a:rPr lang="en-US" sz="900" dirty="0">
                <a:latin typeface="Calibri" panose="020F0502020204030204" pitchFamily="34" charset="0"/>
                <a:cs typeface="Times New Roman" panose="02020603050405020304" pitchFamily="18" charset="0"/>
              </a:rPr>
              <a:t>, etc. Phoenix Legal has also advised various funds in relation to their exits from their portfolio companies including by way of mergers and demergers, share swaps, stock and asset purchases. </a:t>
            </a:r>
          </a:p>
          <a:p>
            <a:r>
              <a:rPr lang="en-US" b="1" dirty="0">
                <a:solidFill>
                  <a:srgbClr val="E3CB5C"/>
                </a:solidFill>
              </a:rPr>
              <a:t>Taxation</a:t>
            </a:r>
          </a:p>
          <a:p>
            <a:endParaRPr lang="en-US" b="1" dirty="0">
              <a:solidFill>
                <a:srgbClr val="E3CB5C"/>
              </a:solidFill>
            </a:endParaRPr>
          </a:p>
          <a:p>
            <a:endParaRPr lang="en-US" b="1" dirty="0">
              <a:solidFill>
                <a:srgbClr val="E3CB5C"/>
              </a:solidFill>
            </a:endParaRPr>
          </a:p>
          <a:p>
            <a:endParaRPr lang="en-US" b="1" dirty="0">
              <a:solidFill>
                <a:srgbClr val="E3CB5C"/>
              </a:solidFill>
            </a:endParaRPr>
          </a:p>
          <a:p>
            <a:endParaRPr lang="en-US" b="1" dirty="0">
              <a:solidFill>
                <a:srgbClr val="E3CB5C"/>
              </a:solidFill>
            </a:endParaRPr>
          </a:p>
          <a:p>
            <a:endParaRPr lang="en-US" b="1" dirty="0">
              <a:solidFill>
                <a:srgbClr val="E3CB5C"/>
              </a:solidFill>
            </a:endParaRPr>
          </a:p>
          <a:p>
            <a:endParaRPr lang="en-US" b="1" dirty="0">
              <a:solidFill>
                <a:srgbClr val="E3CB5C"/>
              </a:solidFill>
            </a:endParaRPr>
          </a:p>
        </p:txBody>
      </p:sp>
      <p:pic>
        <p:nvPicPr>
          <p:cNvPr id="21" name="Picture 20">
            <a:extLst>
              <a:ext uri="{FF2B5EF4-FFF2-40B4-BE49-F238E27FC236}">
                <a16:creationId xmlns:a16="http://schemas.microsoft.com/office/drawing/2014/main" id="{65F55FFA-DBB9-4D38-9FA8-1251F4D321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90" y="4621163"/>
            <a:ext cx="921474" cy="2767940"/>
          </a:xfrm>
          <a:prstGeom prst="rect">
            <a:avLst/>
          </a:prstGeom>
        </p:spPr>
      </p:pic>
    </p:spTree>
    <p:extLst>
      <p:ext uri="{BB962C8B-B14F-4D97-AF65-F5344CB8AC3E}">
        <p14:creationId xmlns:p14="http://schemas.microsoft.com/office/powerpoint/2010/main" val="73111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4AC87543-AC6B-491F-A8A2-C5458EE02A8A}"/>
              </a:ext>
            </a:extLst>
          </p:cNvPr>
          <p:cNvGrpSpPr/>
          <p:nvPr/>
        </p:nvGrpSpPr>
        <p:grpSpPr>
          <a:xfrm>
            <a:off x="1243207" y="4798441"/>
            <a:ext cx="5132463" cy="1925648"/>
            <a:chOff x="-223892" y="4964706"/>
            <a:chExt cx="5132463" cy="1925648"/>
          </a:xfrm>
        </p:grpSpPr>
        <p:sp>
          <p:nvSpPr>
            <p:cNvPr id="10" name="Rectangle 9">
              <a:extLst>
                <a:ext uri="{FF2B5EF4-FFF2-40B4-BE49-F238E27FC236}">
                  <a16:creationId xmlns:a16="http://schemas.microsoft.com/office/drawing/2014/main" id="{E4A3400F-8DAB-4E81-95EE-04414C95EE5E}"/>
                </a:ext>
              </a:extLst>
            </p:cNvPr>
            <p:cNvSpPr/>
            <p:nvPr/>
          </p:nvSpPr>
          <p:spPr>
            <a:xfrm>
              <a:off x="117490" y="5345580"/>
              <a:ext cx="2801671" cy="738664"/>
            </a:xfrm>
            <a:prstGeom prst="rect">
              <a:avLst/>
            </a:prstGeom>
          </p:spPr>
          <p:txBody>
            <a:bodyPr wrap="square">
              <a:spAutoFit/>
            </a:bodyPr>
            <a:lstStyle/>
            <a:p>
              <a:pPr algn="just"/>
              <a:r>
                <a:rPr lang="en-US" sz="1050" i="1" dirty="0">
                  <a:solidFill>
                    <a:srgbClr val="1B2442"/>
                  </a:solidFill>
                </a:rPr>
                <a:t>The team at Phoenix Legal has in-depth knowledge of legal matters pertaining to the transaction. They are also well versed with commercial issues.</a:t>
              </a:r>
            </a:p>
          </p:txBody>
        </p:sp>
        <p:sp>
          <p:nvSpPr>
            <p:cNvPr id="11" name="Rectangle 10">
              <a:extLst>
                <a:ext uri="{FF2B5EF4-FFF2-40B4-BE49-F238E27FC236}">
                  <a16:creationId xmlns:a16="http://schemas.microsoft.com/office/drawing/2014/main" id="{7DFE9FDE-5C35-4446-8EAC-B86689311804}"/>
                </a:ext>
              </a:extLst>
            </p:cNvPr>
            <p:cNvSpPr/>
            <p:nvPr/>
          </p:nvSpPr>
          <p:spPr>
            <a:xfrm>
              <a:off x="-223892" y="4964706"/>
              <a:ext cx="3484436" cy="830997"/>
            </a:xfrm>
            <a:prstGeom prst="rect">
              <a:avLst/>
            </a:prstGeom>
          </p:spPr>
          <p:txBody>
            <a:bodyPr wrap="square">
              <a:spAutoFit/>
            </a:bodyPr>
            <a:lstStyle/>
            <a:p>
              <a:pPr algn="just"/>
              <a:r>
                <a:rPr lang="en-US" sz="4800" dirty="0">
                  <a:solidFill>
                    <a:srgbClr val="E3CB5C"/>
                  </a:solidFill>
                  <a:ea typeface="Times New Roman" panose="02020603050405020304" pitchFamily="18" charset="0"/>
                </a:rPr>
                <a:t>“</a:t>
              </a:r>
              <a:endParaRPr lang="en-US" sz="4800" dirty="0">
                <a:solidFill>
                  <a:srgbClr val="E3CB5C"/>
                </a:solidFill>
              </a:endParaRPr>
            </a:p>
          </p:txBody>
        </p:sp>
        <p:sp>
          <p:nvSpPr>
            <p:cNvPr id="12" name="Rectangle 11">
              <a:extLst>
                <a:ext uri="{FF2B5EF4-FFF2-40B4-BE49-F238E27FC236}">
                  <a16:creationId xmlns:a16="http://schemas.microsoft.com/office/drawing/2014/main" id="{CE117ACB-DD42-44F6-81EE-E1E92C99A519}"/>
                </a:ext>
              </a:extLst>
            </p:cNvPr>
            <p:cNvSpPr/>
            <p:nvPr/>
          </p:nvSpPr>
          <p:spPr>
            <a:xfrm>
              <a:off x="1424135" y="6059357"/>
              <a:ext cx="3484436" cy="830997"/>
            </a:xfrm>
            <a:prstGeom prst="rect">
              <a:avLst/>
            </a:prstGeom>
          </p:spPr>
          <p:txBody>
            <a:bodyPr wrap="square">
              <a:spAutoFit/>
            </a:bodyPr>
            <a:lstStyle/>
            <a:p>
              <a:pPr algn="just"/>
              <a:r>
                <a:rPr lang="en-US" sz="4800" dirty="0">
                  <a:solidFill>
                    <a:srgbClr val="E3CB5C"/>
                  </a:solidFill>
                  <a:ea typeface="Times New Roman" panose="02020603050405020304" pitchFamily="18" charset="0"/>
                </a:rPr>
                <a:t>”</a:t>
              </a:r>
              <a:endParaRPr lang="en-US" sz="4800" dirty="0">
                <a:solidFill>
                  <a:srgbClr val="E3CB5C"/>
                </a:solidFill>
              </a:endParaRPr>
            </a:p>
          </p:txBody>
        </p:sp>
      </p:grpSp>
      <p:pic>
        <p:nvPicPr>
          <p:cNvPr id="14" name="Picture 13" descr="C:\Users\PL-71\AppData\Local\Microsoft\Windows\INetCache\Content.MSO\BF14506D.tmp">
            <a:extLst>
              <a:ext uri="{FF2B5EF4-FFF2-40B4-BE49-F238E27FC236}">
                <a16:creationId xmlns:a16="http://schemas.microsoft.com/office/drawing/2014/main" id="{E16665B4-6DDF-4272-855D-C36572E680C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26807" y="6437329"/>
            <a:ext cx="1362739" cy="418143"/>
          </a:xfrm>
          <a:prstGeom prst="rect">
            <a:avLst/>
          </a:prstGeom>
          <a:noFill/>
          <a:ln>
            <a:noFill/>
          </a:ln>
        </p:spPr>
      </p:pic>
      <p:sp>
        <p:nvSpPr>
          <p:cNvPr id="23" name="Rectangle 22">
            <a:extLst>
              <a:ext uri="{FF2B5EF4-FFF2-40B4-BE49-F238E27FC236}">
                <a16:creationId xmlns:a16="http://schemas.microsoft.com/office/drawing/2014/main" id="{A31D41C6-A4FB-4850-841E-FA25C8F13A62}"/>
              </a:ext>
            </a:extLst>
          </p:cNvPr>
          <p:cNvSpPr/>
          <p:nvPr/>
        </p:nvSpPr>
        <p:spPr>
          <a:xfrm>
            <a:off x="210296" y="445061"/>
            <a:ext cx="4850090" cy="1754326"/>
          </a:xfrm>
          <a:prstGeom prst="rect">
            <a:avLst/>
          </a:prstGeom>
        </p:spPr>
        <p:txBody>
          <a:bodyPr wrap="square">
            <a:spAutoFit/>
          </a:bodyPr>
          <a:lstStyle/>
          <a:p>
            <a:r>
              <a:rPr lang="en-US" b="1" dirty="0">
                <a:solidFill>
                  <a:srgbClr val="E3CB5C"/>
                </a:solidFill>
              </a:rPr>
              <a:t>Technology, Media </a:t>
            </a:r>
            <a:r>
              <a:rPr lang="en-US" b="1" dirty="0">
                <a:solidFill>
                  <a:srgbClr val="1B2442"/>
                </a:solidFill>
              </a:rPr>
              <a:t>&amp;</a:t>
            </a:r>
            <a:r>
              <a:rPr lang="en-US" b="1" dirty="0">
                <a:solidFill>
                  <a:srgbClr val="E3CB5C"/>
                </a:solidFill>
              </a:rPr>
              <a:t> Telecommunications</a:t>
            </a:r>
          </a:p>
          <a:p>
            <a:pPr algn="just"/>
            <a:endParaRPr lang="en-IN" sz="900" dirty="0">
              <a:solidFill>
                <a:srgbClr val="262626"/>
              </a:solidFill>
              <a:latin typeface="Calibri" panose="020F0502020204030204" pitchFamily="34" charset="0"/>
              <a:ea typeface="Calibri" panose="020F0502020204030204" pitchFamily="34" charset="0"/>
            </a:endParaRPr>
          </a:p>
          <a:p>
            <a:pPr algn="just"/>
            <a:r>
              <a:rPr lang="en-IN" sz="900" dirty="0">
                <a:solidFill>
                  <a:srgbClr val="262626"/>
                </a:solidFill>
                <a:latin typeface="Calibri" panose="020F0502020204030204" pitchFamily="34" charset="0"/>
                <a:ea typeface="Calibri" panose="020F0502020204030204" pitchFamily="34" charset="0"/>
              </a:rPr>
              <a:t>Phoenix Legal has a comprehensive technology practice and members of the firm have had considerable experience dealing with issues relating to technology including information technology. The Firm's experience in the sector is varied and ranges from advisory work on software development to regulatory compliance and foreign investment and licensing issues to real estate and employment. </a:t>
            </a:r>
            <a:endParaRPr lang="en-US" sz="900" dirty="0"/>
          </a:p>
          <a:p>
            <a:pPr marL="0" marR="0" algn="just">
              <a:spcBef>
                <a:spcPts val="0"/>
              </a:spcBef>
              <a:spcAft>
                <a:spcPts val="0"/>
              </a:spcAft>
            </a:pPr>
            <a:endParaRPr lang="en-US" sz="900" dirty="0">
              <a:solidFill>
                <a:srgbClr val="262626"/>
              </a:solidFill>
              <a:latin typeface="Calibri" panose="020F0502020204030204" pitchFamily="34" charset="0"/>
              <a:cs typeface="Calibri" panose="020F0502020204030204" pitchFamily="34" charset="0"/>
            </a:endParaRPr>
          </a:p>
          <a:p>
            <a:pPr algn="just"/>
            <a:r>
              <a:rPr lang="en-US" sz="900" dirty="0">
                <a:solidFill>
                  <a:srgbClr val="262626"/>
                </a:solidFill>
                <a:latin typeface="Calibri" panose="020F0502020204030204" pitchFamily="34" charset="0"/>
                <a:ea typeface="Calibri" panose="020F0502020204030204" pitchFamily="34" charset="0"/>
                <a:cs typeface="Calibri" panose="020F0502020204030204" pitchFamily="34" charset="0"/>
              </a:rPr>
              <a:t>Further, the Firm has a strong and vibrant telecommunication practice and its members have a deep understanding of all legislation, policies, and regulations affecting the telecommunication sector. </a:t>
            </a:r>
          </a:p>
          <a:p>
            <a:pPr marL="0" marR="0" algn="just">
              <a:spcBef>
                <a:spcPts val="0"/>
              </a:spcBef>
              <a:spcAft>
                <a:spcPts val="0"/>
              </a:spcAft>
            </a:pPr>
            <a:endParaRPr lang="en-US" sz="900" dirty="0">
              <a:solidFill>
                <a:srgbClr val="262626"/>
              </a:solidFill>
              <a:latin typeface="Calibri" panose="020F0502020204030204" pitchFamily="34" charset="0"/>
              <a:cs typeface="Calibri" panose="020F0502020204030204" pitchFamily="34" charset="0"/>
            </a:endParaRPr>
          </a:p>
        </p:txBody>
      </p:sp>
      <p:pic>
        <p:nvPicPr>
          <p:cNvPr id="21" name="Picture 20">
            <a:extLst>
              <a:ext uri="{FF2B5EF4-FFF2-40B4-BE49-F238E27FC236}">
                <a16:creationId xmlns:a16="http://schemas.microsoft.com/office/drawing/2014/main" id="{65F55FFA-DBB9-4D38-9FA8-1251F4D321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 y="4652958"/>
            <a:ext cx="921474" cy="2767940"/>
          </a:xfrm>
          <a:prstGeom prst="rect">
            <a:avLst/>
          </a:prstGeom>
        </p:spPr>
      </p:pic>
    </p:spTree>
    <p:extLst>
      <p:ext uri="{BB962C8B-B14F-4D97-AF65-F5344CB8AC3E}">
        <p14:creationId xmlns:p14="http://schemas.microsoft.com/office/powerpoint/2010/main" val="2928003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CA06051-F37C-4399-9CE7-09D561C9D1D7}"/>
              </a:ext>
            </a:extLst>
          </p:cNvPr>
          <p:cNvSpPr/>
          <p:nvPr/>
        </p:nvSpPr>
        <p:spPr>
          <a:xfrm>
            <a:off x="2688431" y="3044690"/>
            <a:ext cx="2688431" cy="1195751"/>
          </a:xfrm>
          <a:prstGeom prst="rect">
            <a:avLst/>
          </a:prstGeom>
          <a:solidFill>
            <a:srgbClr val="E3CB5C"/>
          </a:solidFill>
          <a:ln>
            <a:solidFill>
              <a:srgbClr val="E3CB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56F38769-1496-4E0B-A28F-47E164815C2E}"/>
              </a:ext>
            </a:extLst>
          </p:cNvPr>
          <p:cNvSpPr/>
          <p:nvPr/>
        </p:nvSpPr>
        <p:spPr>
          <a:xfrm>
            <a:off x="0" y="3044691"/>
            <a:ext cx="2688431" cy="1195751"/>
          </a:xfrm>
          <a:prstGeom prst="rect">
            <a:avLst/>
          </a:prstGeom>
          <a:solidFill>
            <a:srgbClr val="1B24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2" descr="Image result for phoenix legal logo">
            <a:extLst>
              <a:ext uri="{FF2B5EF4-FFF2-40B4-BE49-F238E27FC236}">
                <a16:creationId xmlns:a16="http://schemas.microsoft.com/office/drawing/2014/main" id="{F0527BCE-47A2-4282-A470-2203DB6175A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8879" y="4323239"/>
            <a:ext cx="4316016" cy="26416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75C74E73-E927-470F-BD88-29EFE9CC8795}"/>
              </a:ext>
            </a:extLst>
          </p:cNvPr>
          <p:cNvSpPr/>
          <p:nvPr/>
        </p:nvSpPr>
        <p:spPr>
          <a:xfrm>
            <a:off x="66663" y="3173205"/>
            <a:ext cx="2677213" cy="938719"/>
          </a:xfrm>
          <a:prstGeom prst="rect">
            <a:avLst/>
          </a:prstGeom>
        </p:spPr>
        <p:txBody>
          <a:bodyPr wrap="square">
            <a:spAutoFit/>
          </a:bodyPr>
          <a:lstStyle/>
          <a:p>
            <a:pPr algn="ctr"/>
            <a:r>
              <a:rPr lang="en-US" sz="1100" dirty="0">
                <a:solidFill>
                  <a:srgbClr val="E3CB5C"/>
                </a:solidFill>
              </a:rPr>
              <a:t>Phoenix House, 254, </a:t>
            </a:r>
          </a:p>
          <a:p>
            <a:pPr algn="ctr"/>
            <a:r>
              <a:rPr lang="en-US" sz="1100" dirty="0">
                <a:solidFill>
                  <a:srgbClr val="E3CB5C"/>
                </a:solidFill>
              </a:rPr>
              <a:t>Okhla Industrial Estate, Phase III </a:t>
            </a:r>
          </a:p>
          <a:p>
            <a:pPr algn="ctr"/>
            <a:r>
              <a:rPr lang="en-US" sz="1100" dirty="0">
                <a:solidFill>
                  <a:srgbClr val="E3CB5C"/>
                </a:solidFill>
              </a:rPr>
              <a:t>New Delhi -110020   </a:t>
            </a:r>
          </a:p>
          <a:p>
            <a:pPr algn="ctr"/>
            <a:r>
              <a:rPr lang="en-US" sz="1100" b="1" dirty="0">
                <a:solidFill>
                  <a:srgbClr val="E3CB5C"/>
                </a:solidFill>
              </a:rPr>
              <a:t>Tel :</a:t>
            </a:r>
            <a:r>
              <a:rPr lang="en-US" sz="1100" dirty="0">
                <a:solidFill>
                  <a:srgbClr val="E3CB5C"/>
                </a:solidFill>
              </a:rPr>
              <a:t> +91 (0) 11 4983 0000</a:t>
            </a:r>
          </a:p>
          <a:p>
            <a:pPr algn="ctr"/>
            <a:r>
              <a:rPr lang="en-US" sz="1100" b="1" dirty="0">
                <a:solidFill>
                  <a:srgbClr val="E3CB5C"/>
                </a:solidFill>
              </a:rPr>
              <a:t>Email :</a:t>
            </a:r>
            <a:r>
              <a:rPr lang="en-US" sz="1100" dirty="0">
                <a:solidFill>
                  <a:srgbClr val="E3CB5C"/>
                </a:solidFill>
              </a:rPr>
              <a:t> delhi@phoenixlegal.in </a:t>
            </a:r>
            <a:endParaRPr lang="en-US" sz="1100" b="0" i="0" dirty="0">
              <a:solidFill>
                <a:srgbClr val="E3CB5C"/>
              </a:solidFill>
              <a:effectLst/>
            </a:endParaRPr>
          </a:p>
        </p:txBody>
      </p:sp>
      <p:pic>
        <p:nvPicPr>
          <p:cNvPr id="4" name="Picture 3">
            <a:extLst>
              <a:ext uri="{FF2B5EF4-FFF2-40B4-BE49-F238E27FC236}">
                <a16:creationId xmlns:a16="http://schemas.microsoft.com/office/drawing/2014/main" id="{2873D507-264A-408B-B37E-42DE63596EB9}"/>
              </a:ext>
            </a:extLst>
          </p:cNvPr>
          <p:cNvPicPr>
            <a:picLocks noChangeAspect="1"/>
          </p:cNvPicPr>
          <p:nvPr/>
        </p:nvPicPr>
        <p:blipFill>
          <a:blip r:embed="rId3">
            <a:clrChange>
              <a:clrFrom>
                <a:srgbClr val="FFFFFF"/>
              </a:clrFrom>
              <a:clrTo>
                <a:srgbClr val="FFFFFF">
                  <a:alpha val="0"/>
                </a:srgbClr>
              </a:clrTo>
            </a:clrChange>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3494603" y="4747446"/>
            <a:ext cx="1365068" cy="1365068"/>
          </a:xfrm>
          <a:prstGeom prst="rect">
            <a:avLst/>
          </a:prstGeom>
        </p:spPr>
      </p:pic>
      <p:sp>
        <p:nvSpPr>
          <p:cNvPr id="5" name="Rectangle 4">
            <a:extLst>
              <a:ext uri="{FF2B5EF4-FFF2-40B4-BE49-F238E27FC236}">
                <a16:creationId xmlns:a16="http://schemas.microsoft.com/office/drawing/2014/main" id="{7A41FDD7-6AEC-4F86-8196-6BB13E33FF44}"/>
              </a:ext>
            </a:extLst>
          </p:cNvPr>
          <p:cNvSpPr/>
          <p:nvPr/>
        </p:nvSpPr>
        <p:spPr>
          <a:xfrm>
            <a:off x="2629417" y="3172416"/>
            <a:ext cx="2686050" cy="938719"/>
          </a:xfrm>
          <a:prstGeom prst="rect">
            <a:avLst/>
          </a:prstGeom>
        </p:spPr>
        <p:txBody>
          <a:bodyPr>
            <a:spAutoFit/>
          </a:bodyPr>
          <a:lstStyle/>
          <a:p>
            <a:pPr algn="ctr"/>
            <a:r>
              <a:rPr lang="en-US" sz="1100" dirty="0">
                <a:solidFill>
                  <a:srgbClr val="1B2442"/>
                </a:solidFill>
              </a:rPr>
              <a:t>Vaswani Mansion, Office No. 17 &amp; 18, </a:t>
            </a:r>
          </a:p>
          <a:p>
            <a:pPr algn="ctr"/>
            <a:r>
              <a:rPr lang="en-US" sz="1100" dirty="0">
                <a:solidFill>
                  <a:srgbClr val="1B2442"/>
                </a:solidFill>
              </a:rPr>
              <a:t>3rd Floor, 120 Dinshaw Vachha Road Churchgate, Mumbai – 400 020.   </a:t>
            </a:r>
          </a:p>
          <a:p>
            <a:pPr algn="ctr"/>
            <a:r>
              <a:rPr lang="en-US" sz="1100" b="1" dirty="0">
                <a:solidFill>
                  <a:srgbClr val="1B2442"/>
                </a:solidFill>
              </a:rPr>
              <a:t>Tel :</a:t>
            </a:r>
            <a:r>
              <a:rPr lang="en-US" sz="1100" dirty="0">
                <a:solidFill>
                  <a:srgbClr val="1B2442"/>
                </a:solidFill>
              </a:rPr>
              <a:t> +91 (0) 22 4340 8500 </a:t>
            </a:r>
          </a:p>
          <a:p>
            <a:pPr algn="ctr"/>
            <a:r>
              <a:rPr lang="en-US" sz="1100" b="1" dirty="0">
                <a:solidFill>
                  <a:srgbClr val="1B2442"/>
                </a:solidFill>
              </a:rPr>
              <a:t>Email :</a:t>
            </a:r>
            <a:r>
              <a:rPr lang="en-US" sz="1100" dirty="0">
                <a:solidFill>
                  <a:srgbClr val="1B2442"/>
                </a:solidFill>
              </a:rPr>
              <a:t> mumbai@phoenixlegal.in</a:t>
            </a:r>
          </a:p>
        </p:txBody>
      </p:sp>
      <p:sp>
        <p:nvSpPr>
          <p:cNvPr id="6" name="TextBox 5">
            <a:extLst>
              <a:ext uri="{FF2B5EF4-FFF2-40B4-BE49-F238E27FC236}">
                <a16:creationId xmlns:a16="http://schemas.microsoft.com/office/drawing/2014/main" id="{D08DA40F-2569-4657-A942-427BAA093799}"/>
              </a:ext>
            </a:extLst>
          </p:cNvPr>
          <p:cNvSpPr txBox="1"/>
          <p:nvPr/>
        </p:nvSpPr>
        <p:spPr>
          <a:xfrm>
            <a:off x="3536577" y="5989403"/>
            <a:ext cx="1281120" cy="246221"/>
          </a:xfrm>
          <a:prstGeom prst="rect">
            <a:avLst/>
          </a:prstGeom>
          <a:noFill/>
        </p:spPr>
        <p:txBody>
          <a:bodyPr wrap="none" rtlCol="0">
            <a:spAutoFit/>
          </a:bodyPr>
          <a:lstStyle/>
          <a:p>
            <a:r>
              <a:rPr lang="en-US" sz="1000" dirty="0">
                <a:solidFill>
                  <a:srgbClr val="002060"/>
                </a:solidFill>
              </a:rPr>
              <a:t>www.phoenixlegal.in</a:t>
            </a:r>
          </a:p>
        </p:txBody>
      </p:sp>
      <p:sp>
        <p:nvSpPr>
          <p:cNvPr id="7" name="Rectangle 6">
            <a:extLst>
              <a:ext uri="{FF2B5EF4-FFF2-40B4-BE49-F238E27FC236}">
                <a16:creationId xmlns:a16="http://schemas.microsoft.com/office/drawing/2014/main" id="{E1963BDC-6F59-4C00-A6BF-09E3F1485FFC}"/>
              </a:ext>
            </a:extLst>
          </p:cNvPr>
          <p:cNvSpPr/>
          <p:nvPr/>
        </p:nvSpPr>
        <p:spPr>
          <a:xfrm>
            <a:off x="412987" y="1260182"/>
            <a:ext cx="1984564" cy="1169551"/>
          </a:xfrm>
          <a:prstGeom prst="rect">
            <a:avLst/>
          </a:prstGeom>
        </p:spPr>
        <p:txBody>
          <a:bodyPr wrap="square">
            <a:spAutoFit/>
          </a:bodyPr>
          <a:lstStyle/>
          <a:p>
            <a:pPr algn="ctr"/>
            <a:r>
              <a:rPr lang="en-US" sz="1400" i="1" dirty="0">
                <a:solidFill>
                  <a:schemeClr val="bg2">
                    <a:lumMod val="50000"/>
                  </a:schemeClr>
                </a:solidFill>
              </a:rPr>
              <a:t>They are very commercial and they help you navigate difficult Indian regulations.</a:t>
            </a:r>
          </a:p>
        </p:txBody>
      </p:sp>
      <p:pic>
        <p:nvPicPr>
          <p:cNvPr id="14" name="Picture 13" descr="C:\Users\PL-71\AppData\Local\Microsoft\Windows\INetCache\Content.MSO\B69FCDFF.tmp">
            <a:extLst>
              <a:ext uri="{FF2B5EF4-FFF2-40B4-BE49-F238E27FC236}">
                <a16:creationId xmlns:a16="http://schemas.microsoft.com/office/drawing/2014/main" id="{79F3AE81-E638-4C44-8A09-AD8A5F02E3DD}"/>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96360" y="420333"/>
            <a:ext cx="1000528" cy="410845"/>
          </a:xfrm>
          <a:prstGeom prst="rect">
            <a:avLst/>
          </a:prstGeom>
          <a:noFill/>
          <a:ln>
            <a:noFill/>
          </a:ln>
        </p:spPr>
      </p:pic>
      <p:pic>
        <p:nvPicPr>
          <p:cNvPr id="15" name="Picture 14" descr="Image result for iflr1000">
            <a:extLst>
              <a:ext uri="{FF2B5EF4-FFF2-40B4-BE49-F238E27FC236}">
                <a16:creationId xmlns:a16="http://schemas.microsoft.com/office/drawing/2014/main" id="{EAD9E7C0-A7F2-4D26-8D84-B263E69383C6}"/>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07268" y="383820"/>
            <a:ext cx="508000" cy="508000"/>
          </a:xfrm>
          <a:prstGeom prst="rect">
            <a:avLst/>
          </a:prstGeom>
          <a:noFill/>
          <a:ln>
            <a:noFill/>
          </a:ln>
        </p:spPr>
      </p:pic>
      <p:pic>
        <p:nvPicPr>
          <p:cNvPr id="16" name="Picture 15" descr="C:\Users\PL-71\AppData\Local\Microsoft\Windows\INetCache\Content.MSO\8B5DD428.tmp">
            <a:extLst>
              <a:ext uri="{FF2B5EF4-FFF2-40B4-BE49-F238E27FC236}">
                <a16:creationId xmlns:a16="http://schemas.microsoft.com/office/drawing/2014/main" id="{8CF83071-C263-462D-BDBA-EFB6BA4FE310}"/>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09921" y="366213"/>
            <a:ext cx="516255" cy="558165"/>
          </a:xfrm>
          <a:prstGeom prst="rect">
            <a:avLst/>
          </a:prstGeom>
          <a:noFill/>
          <a:ln>
            <a:noFill/>
          </a:ln>
        </p:spPr>
      </p:pic>
      <p:pic>
        <p:nvPicPr>
          <p:cNvPr id="17" name="Picture 16" descr="Image result for asialaw profiles">
            <a:extLst>
              <a:ext uri="{FF2B5EF4-FFF2-40B4-BE49-F238E27FC236}">
                <a16:creationId xmlns:a16="http://schemas.microsoft.com/office/drawing/2014/main" id="{73BB2CCD-B534-4E31-B8AD-895DCA11CB90}"/>
              </a:ext>
            </a:extLst>
          </p:cNvPr>
          <p:cNvPicPr/>
          <p:nvPr/>
        </p:nvPicPr>
        <p:blipFill rotWithShape="1">
          <a:blip r:embed="rId7" cstate="print">
            <a:extLst>
              <a:ext uri="{28A0092B-C50C-407E-A947-70E740481C1C}">
                <a14:useLocalDpi xmlns:a14="http://schemas.microsoft.com/office/drawing/2010/main" val="0"/>
              </a:ext>
            </a:extLst>
          </a:blip>
          <a:srcRect l="25213" t="28211" r="23637" b="28490"/>
          <a:stretch/>
        </p:blipFill>
        <p:spPr bwMode="auto">
          <a:xfrm>
            <a:off x="1581336" y="504153"/>
            <a:ext cx="862330" cy="364490"/>
          </a:xfrm>
          <a:prstGeom prst="rect">
            <a:avLst/>
          </a:prstGeom>
          <a:noFill/>
          <a:ln>
            <a:noFill/>
          </a:ln>
          <a:extLst>
            <a:ext uri="{53640926-AAD7-44D8-BBD7-CCE9431645EC}">
              <a14:shadowObscured xmlns:a14="http://schemas.microsoft.com/office/drawing/2010/main"/>
            </a:ext>
          </a:extLst>
        </p:spPr>
      </p:pic>
      <p:pic>
        <p:nvPicPr>
          <p:cNvPr id="18" name="Picture 17" descr="C:\Users\PL-71\AppData\Local\Microsoft\Windows\INetCache\Content.MSO\BF14506D.tmp">
            <a:extLst>
              <a:ext uri="{FF2B5EF4-FFF2-40B4-BE49-F238E27FC236}">
                <a16:creationId xmlns:a16="http://schemas.microsoft.com/office/drawing/2014/main" id="{0B2ADA5A-231C-4112-BB75-A1D3A9BE6E8F}"/>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07685" y="541618"/>
            <a:ext cx="997585" cy="289560"/>
          </a:xfrm>
          <a:prstGeom prst="rect">
            <a:avLst/>
          </a:prstGeom>
          <a:noFill/>
          <a:ln>
            <a:noFill/>
          </a:ln>
        </p:spPr>
      </p:pic>
      <p:sp>
        <p:nvSpPr>
          <p:cNvPr id="19" name="Rectangle 18">
            <a:extLst>
              <a:ext uri="{FF2B5EF4-FFF2-40B4-BE49-F238E27FC236}">
                <a16:creationId xmlns:a16="http://schemas.microsoft.com/office/drawing/2014/main" id="{8B42C77C-3AF0-4C17-AB86-D8340CA3F7F7}"/>
              </a:ext>
            </a:extLst>
          </p:cNvPr>
          <p:cNvSpPr/>
          <p:nvPr/>
        </p:nvSpPr>
        <p:spPr>
          <a:xfrm>
            <a:off x="264068" y="1082460"/>
            <a:ext cx="493864" cy="830997"/>
          </a:xfrm>
          <a:prstGeom prst="rect">
            <a:avLst/>
          </a:prstGeom>
        </p:spPr>
        <p:txBody>
          <a:bodyPr wrap="square">
            <a:spAutoFit/>
          </a:bodyPr>
          <a:lstStyle/>
          <a:p>
            <a:pPr algn="just"/>
            <a:r>
              <a:rPr lang="en-US" sz="4800" dirty="0">
                <a:solidFill>
                  <a:srgbClr val="1B2442"/>
                </a:solidFill>
                <a:ea typeface="Times New Roman" panose="02020603050405020304" pitchFamily="18" charset="0"/>
              </a:rPr>
              <a:t>“</a:t>
            </a:r>
            <a:endParaRPr lang="en-US" sz="4800" dirty="0">
              <a:solidFill>
                <a:srgbClr val="1B2442"/>
              </a:solidFill>
            </a:endParaRPr>
          </a:p>
        </p:txBody>
      </p:sp>
      <p:sp>
        <p:nvSpPr>
          <p:cNvPr id="20" name="Rectangle 19">
            <a:extLst>
              <a:ext uri="{FF2B5EF4-FFF2-40B4-BE49-F238E27FC236}">
                <a16:creationId xmlns:a16="http://schemas.microsoft.com/office/drawing/2014/main" id="{BF7E212D-A8A4-4D36-B3A4-C3430DD8EC3E}"/>
              </a:ext>
            </a:extLst>
          </p:cNvPr>
          <p:cNvSpPr/>
          <p:nvPr/>
        </p:nvSpPr>
        <p:spPr>
          <a:xfrm>
            <a:off x="1995985" y="2101479"/>
            <a:ext cx="508000" cy="830997"/>
          </a:xfrm>
          <a:prstGeom prst="rect">
            <a:avLst/>
          </a:prstGeom>
        </p:spPr>
        <p:txBody>
          <a:bodyPr wrap="square">
            <a:spAutoFit/>
          </a:bodyPr>
          <a:lstStyle/>
          <a:p>
            <a:pPr algn="just"/>
            <a:r>
              <a:rPr lang="en-US" sz="4800" dirty="0">
                <a:solidFill>
                  <a:srgbClr val="E3CB5C"/>
                </a:solidFill>
                <a:ea typeface="Times New Roman" panose="02020603050405020304" pitchFamily="18" charset="0"/>
              </a:rPr>
              <a:t>”</a:t>
            </a:r>
            <a:endParaRPr lang="en-US" sz="4800" dirty="0">
              <a:solidFill>
                <a:srgbClr val="E3CB5C"/>
              </a:solidFill>
            </a:endParaRPr>
          </a:p>
        </p:txBody>
      </p:sp>
      <p:sp>
        <p:nvSpPr>
          <p:cNvPr id="8" name="Rectangle 7">
            <a:extLst>
              <a:ext uri="{FF2B5EF4-FFF2-40B4-BE49-F238E27FC236}">
                <a16:creationId xmlns:a16="http://schemas.microsoft.com/office/drawing/2014/main" id="{6AC69FB4-F1BD-42BB-922C-FC871989A626}"/>
              </a:ext>
            </a:extLst>
          </p:cNvPr>
          <p:cNvSpPr/>
          <p:nvPr/>
        </p:nvSpPr>
        <p:spPr>
          <a:xfrm>
            <a:off x="757932" y="2675355"/>
            <a:ext cx="1172565" cy="369332"/>
          </a:xfrm>
          <a:prstGeom prst="rect">
            <a:avLst/>
          </a:prstGeom>
        </p:spPr>
        <p:txBody>
          <a:bodyPr wrap="none">
            <a:spAutoFit/>
          </a:bodyPr>
          <a:lstStyle/>
          <a:p>
            <a:pPr algn="ctr"/>
            <a:r>
              <a:rPr lang="en-US" b="1" dirty="0">
                <a:solidFill>
                  <a:srgbClr val="E3CB5C"/>
                </a:solidFill>
              </a:rPr>
              <a:t>New Delhi</a:t>
            </a:r>
          </a:p>
        </p:txBody>
      </p:sp>
      <p:sp>
        <p:nvSpPr>
          <p:cNvPr id="23" name="Rectangle 22">
            <a:extLst>
              <a:ext uri="{FF2B5EF4-FFF2-40B4-BE49-F238E27FC236}">
                <a16:creationId xmlns:a16="http://schemas.microsoft.com/office/drawing/2014/main" id="{974095D9-16AE-4A15-B760-1D987535B38C}"/>
              </a:ext>
            </a:extLst>
          </p:cNvPr>
          <p:cNvSpPr/>
          <p:nvPr/>
        </p:nvSpPr>
        <p:spPr>
          <a:xfrm>
            <a:off x="3476953" y="2673778"/>
            <a:ext cx="990977" cy="369332"/>
          </a:xfrm>
          <a:prstGeom prst="rect">
            <a:avLst/>
          </a:prstGeom>
        </p:spPr>
        <p:txBody>
          <a:bodyPr wrap="none">
            <a:spAutoFit/>
          </a:bodyPr>
          <a:lstStyle/>
          <a:p>
            <a:r>
              <a:rPr lang="en-US" b="1" dirty="0">
                <a:solidFill>
                  <a:srgbClr val="1B2442"/>
                </a:solidFill>
              </a:rPr>
              <a:t>Mumbai</a:t>
            </a:r>
            <a:endParaRPr lang="en-US" dirty="0"/>
          </a:p>
        </p:txBody>
      </p:sp>
      <p:sp>
        <p:nvSpPr>
          <p:cNvPr id="24" name="Rectangle 23">
            <a:extLst>
              <a:ext uri="{FF2B5EF4-FFF2-40B4-BE49-F238E27FC236}">
                <a16:creationId xmlns:a16="http://schemas.microsoft.com/office/drawing/2014/main" id="{50FA7189-1438-4B71-9C5D-B035D2A5C533}"/>
              </a:ext>
            </a:extLst>
          </p:cNvPr>
          <p:cNvSpPr/>
          <p:nvPr/>
        </p:nvSpPr>
        <p:spPr>
          <a:xfrm>
            <a:off x="2991245" y="1260183"/>
            <a:ext cx="1972631" cy="1169551"/>
          </a:xfrm>
          <a:prstGeom prst="rect">
            <a:avLst/>
          </a:prstGeom>
        </p:spPr>
        <p:txBody>
          <a:bodyPr wrap="square">
            <a:spAutoFit/>
          </a:bodyPr>
          <a:lstStyle/>
          <a:p>
            <a:pPr algn="ctr"/>
            <a:r>
              <a:rPr lang="en-US" sz="1400" i="1" dirty="0">
                <a:solidFill>
                  <a:schemeClr val="bg2">
                    <a:lumMod val="50000"/>
                  </a:schemeClr>
                </a:solidFill>
              </a:rPr>
              <a:t>One of our preferred law firms and have a healthy 'top of mind' recall when it comes to any new transaction.</a:t>
            </a:r>
          </a:p>
        </p:txBody>
      </p:sp>
      <p:sp>
        <p:nvSpPr>
          <p:cNvPr id="26" name="Rectangle 25">
            <a:extLst>
              <a:ext uri="{FF2B5EF4-FFF2-40B4-BE49-F238E27FC236}">
                <a16:creationId xmlns:a16="http://schemas.microsoft.com/office/drawing/2014/main" id="{4B84C401-F527-4AFC-B9D1-64EEF8AD5114}"/>
              </a:ext>
            </a:extLst>
          </p:cNvPr>
          <p:cNvSpPr/>
          <p:nvPr/>
        </p:nvSpPr>
        <p:spPr>
          <a:xfrm>
            <a:off x="2703565" y="1082459"/>
            <a:ext cx="493864" cy="830997"/>
          </a:xfrm>
          <a:prstGeom prst="rect">
            <a:avLst/>
          </a:prstGeom>
        </p:spPr>
        <p:txBody>
          <a:bodyPr wrap="square">
            <a:spAutoFit/>
          </a:bodyPr>
          <a:lstStyle/>
          <a:p>
            <a:pPr algn="just"/>
            <a:r>
              <a:rPr lang="en-US" sz="4800" dirty="0">
                <a:solidFill>
                  <a:srgbClr val="1B2442"/>
                </a:solidFill>
                <a:ea typeface="Times New Roman" panose="02020603050405020304" pitchFamily="18" charset="0"/>
              </a:rPr>
              <a:t>“</a:t>
            </a:r>
            <a:endParaRPr lang="en-US" sz="4800" dirty="0">
              <a:solidFill>
                <a:srgbClr val="1B2442"/>
              </a:solidFill>
            </a:endParaRPr>
          </a:p>
        </p:txBody>
      </p:sp>
      <p:sp>
        <p:nvSpPr>
          <p:cNvPr id="27" name="Rectangle 26">
            <a:extLst>
              <a:ext uri="{FF2B5EF4-FFF2-40B4-BE49-F238E27FC236}">
                <a16:creationId xmlns:a16="http://schemas.microsoft.com/office/drawing/2014/main" id="{73245A24-4804-4AE3-8664-8CCCF14B5697}"/>
              </a:ext>
            </a:extLst>
          </p:cNvPr>
          <p:cNvSpPr/>
          <p:nvPr/>
        </p:nvSpPr>
        <p:spPr>
          <a:xfrm>
            <a:off x="4496624" y="2191290"/>
            <a:ext cx="508000" cy="830997"/>
          </a:xfrm>
          <a:prstGeom prst="rect">
            <a:avLst/>
          </a:prstGeom>
        </p:spPr>
        <p:txBody>
          <a:bodyPr wrap="square">
            <a:spAutoFit/>
          </a:bodyPr>
          <a:lstStyle/>
          <a:p>
            <a:pPr algn="just"/>
            <a:r>
              <a:rPr lang="en-US" sz="4800" dirty="0">
                <a:solidFill>
                  <a:srgbClr val="E3CB5C"/>
                </a:solidFill>
                <a:ea typeface="Times New Roman" panose="02020603050405020304" pitchFamily="18" charset="0"/>
              </a:rPr>
              <a:t>”</a:t>
            </a:r>
            <a:endParaRPr lang="en-US" sz="4800" dirty="0">
              <a:solidFill>
                <a:srgbClr val="E3CB5C"/>
              </a:solidFill>
            </a:endParaRPr>
          </a:p>
        </p:txBody>
      </p:sp>
    </p:spTree>
    <p:extLst>
      <p:ext uri="{BB962C8B-B14F-4D97-AF65-F5344CB8AC3E}">
        <p14:creationId xmlns:p14="http://schemas.microsoft.com/office/powerpoint/2010/main" val="3822353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1981</TotalTime>
  <Words>2202</Words>
  <Application>Microsoft Office PowerPoint</Application>
  <PresentationFormat>B5 (ISO) Paper (176x250 mm)</PresentationFormat>
  <Paragraphs>157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PL-71</dc:creator>
  <cp:lastModifiedBy>Neha Puri</cp:lastModifiedBy>
  <cp:revision>85</cp:revision>
  <dcterms:created xsi:type="dcterms:W3CDTF">2019-10-09T12:47:22Z</dcterms:created>
  <dcterms:modified xsi:type="dcterms:W3CDTF">2023-08-07T06:54:28Z</dcterms:modified>
</cp:coreProperties>
</file>